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6" r:id="rId1"/>
    <p:sldMasterId id="2147484719" r:id="rId2"/>
  </p:sldMasterIdLst>
  <p:notesMasterIdLst>
    <p:notesMasterId r:id="rId56"/>
  </p:notesMasterIdLst>
  <p:sldIdLst>
    <p:sldId id="307" r:id="rId3"/>
    <p:sldId id="328" r:id="rId4"/>
    <p:sldId id="260" r:id="rId5"/>
    <p:sldId id="344" r:id="rId6"/>
    <p:sldId id="262" r:id="rId7"/>
    <p:sldId id="264" r:id="rId8"/>
    <p:sldId id="266" r:id="rId9"/>
    <p:sldId id="443" r:id="rId10"/>
    <p:sldId id="330" r:id="rId11"/>
    <p:sldId id="268" r:id="rId12"/>
    <p:sldId id="270" r:id="rId13"/>
    <p:sldId id="271" r:id="rId14"/>
    <p:sldId id="442" r:id="rId15"/>
    <p:sldId id="272" r:id="rId16"/>
    <p:sldId id="341" r:id="rId17"/>
    <p:sldId id="273" r:id="rId18"/>
    <p:sldId id="342" r:id="rId19"/>
    <p:sldId id="418" r:id="rId20"/>
    <p:sldId id="274" r:id="rId21"/>
    <p:sldId id="349" r:id="rId22"/>
    <p:sldId id="347" r:id="rId23"/>
    <p:sldId id="277" r:id="rId24"/>
    <p:sldId id="311" r:id="rId25"/>
    <p:sldId id="312" r:id="rId26"/>
    <p:sldId id="280" r:id="rId27"/>
    <p:sldId id="281" r:id="rId28"/>
    <p:sldId id="350" r:id="rId29"/>
    <p:sldId id="351" r:id="rId30"/>
    <p:sldId id="352" r:id="rId31"/>
    <p:sldId id="283" r:id="rId32"/>
    <p:sldId id="322" r:id="rId33"/>
    <p:sldId id="309" r:id="rId34"/>
    <p:sldId id="286" r:id="rId35"/>
    <p:sldId id="355" r:id="rId36"/>
    <p:sldId id="358" r:id="rId37"/>
    <p:sldId id="356" r:id="rId38"/>
    <p:sldId id="288" r:id="rId39"/>
    <p:sldId id="290" r:id="rId40"/>
    <p:sldId id="359" r:id="rId41"/>
    <p:sldId id="360" r:id="rId42"/>
    <p:sldId id="317" r:id="rId43"/>
    <p:sldId id="293" r:id="rId44"/>
    <p:sldId id="295" r:id="rId45"/>
    <p:sldId id="297" r:id="rId46"/>
    <p:sldId id="298" r:id="rId47"/>
    <p:sldId id="299" r:id="rId48"/>
    <p:sldId id="345" r:id="rId49"/>
    <p:sldId id="300" r:id="rId50"/>
    <p:sldId id="302" r:id="rId51"/>
    <p:sldId id="334" r:id="rId52"/>
    <p:sldId id="339" r:id="rId53"/>
    <p:sldId id="419" r:id="rId54"/>
    <p:sldId id="436" r:id="rId5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FF"/>
    <a:srgbClr val="990033"/>
    <a:srgbClr val="990000"/>
    <a:srgbClr val="9900FF"/>
    <a:srgbClr val="CCFFCC"/>
    <a:srgbClr val="3333CC"/>
    <a:srgbClr val="FF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7" autoAdjust="0"/>
    <p:restoredTop sz="86419" autoAdjust="0"/>
  </p:normalViewPr>
  <p:slideViewPr>
    <p:cSldViewPr>
      <p:cViewPr varScale="1">
        <p:scale>
          <a:sx n="78" d="100"/>
          <a:sy n="78" d="100"/>
        </p:scale>
        <p:origin x="103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510"/>
    </p:cViewPr>
  </p:outlin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 smtClean="0">
                <a:latin typeface="Times New Roman" pitchFamily="18" charset="0"/>
                <a:ea typeface="华文新魏" pitchFamily="2" charset="-122"/>
                <a:cs typeface="宋体" pitchFamily="2" charset="-122"/>
              </a:defRPr>
            </a:lvl1pPr>
          </a:lstStyle>
          <a:p>
            <a:pPr>
              <a:defRPr/>
            </a:pPr>
            <a:fld id="{4B14D90C-9654-4D4E-9671-E62232B439BD}" type="slidenum">
              <a:rPr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0871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E2754F09-1B6C-46B9-9E4B-55A1B48ED7AE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1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08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14D90C-9654-4D4E-9671-E62232B439BD}" type="slidenum">
              <a:rPr lang="en-US" altLang="zh-CN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5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A26340B8-1D0B-468F-B75F-F69D76B2D8FB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10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69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1513313A-9597-4D23-946B-D32FD633AC70}" type="slidenum">
              <a:rPr altLang="zh-CN" sz="1200">
                <a:latin typeface="Calibri" pitchFamily="34" charset="0"/>
                <a:ea typeface="华文新魏" pitchFamily="2" charset="-122"/>
              </a:rPr>
              <a:pPr/>
              <a:t>14</a:t>
            </a:fld>
            <a:endParaRPr lang="zh-CN" altLang="zh-CN" sz="1200">
              <a:latin typeface="Calibri" pitchFamily="34" charset="0"/>
              <a:ea typeface="华文新魏" pitchFamily="2" charset="-122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44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C9299B0B-3BAA-407F-88E2-BF48E28F4EC8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16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43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14D90C-9654-4D4E-9671-E62232B439BD}" type="slidenum">
              <a:rPr lang="en-US" altLang="zh-CN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3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03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2A669239-BE56-4CF6-BEFE-71FA07630EF0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35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16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B453E757-A7F7-4EBF-807D-1B674BC81430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44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433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26B06A16-7336-4587-9158-31635D717548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46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98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25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79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04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92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7959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077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70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799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4281488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134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52623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9676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80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886" y="6376895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022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2476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66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8802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6563" y="404813"/>
            <a:ext cx="2178050" cy="56880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04813"/>
            <a:ext cx="6383338" cy="56880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0414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04813"/>
            <a:ext cx="8659813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7990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3125" y="1196975"/>
            <a:ext cx="4281488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34759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04813"/>
            <a:ext cx="8659813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7990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3125" y="1196975"/>
            <a:ext cx="4281488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3125" y="3721100"/>
            <a:ext cx="4281488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2433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588" y="455613"/>
            <a:ext cx="7742237" cy="968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2113" y="1562100"/>
            <a:ext cx="3944937" cy="4397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9450" y="1562100"/>
            <a:ext cx="3946525" cy="4397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41625" y="6507163"/>
            <a:ext cx="3271838" cy="352425"/>
          </a:xfrm>
          <a:prstGeom prst="rect">
            <a:avLst/>
          </a:prstGeom>
        </p:spPr>
        <p:txBody>
          <a:bodyPr/>
          <a:lstStyle>
            <a:lvl1pPr algn="ctr" eaLnBrk="1" hangingPunct="1">
              <a:defRPr/>
            </a:lvl1pPr>
          </a:lstStyle>
          <a:p>
            <a:pPr>
              <a:defRPr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大连理工大学 软件学院 赖晓晨</a:t>
            </a:r>
          </a:p>
        </p:txBody>
      </p:sp>
    </p:spTree>
    <p:extLst>
      <p:ext uri="{BB962C8B-B14F-4D97-AF65-F5344CB8AC3E}">
        <p14:creationId xmlns:p14="http://schemas.microsoft.com/office/powerpoint/2010/main" val="500697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588" y="455613"/>
            <a:ext cx="7742237" cy="968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2113" y="1562100"/>
            <a:ext cx="8043862" cy="43973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41625" y="6507163"/>
            <a:ext cx="3271838" cy="352425"/>
          </a:xfrm>
          <a:prstGeom prst="rect">
            <a:avLst/>
          </a:prstGeom>
        </p:spPr>
        <p:txBody>
          <a:bodyPr/>
          <a:lstStyle>
            <a:lvl1pPr algn="ctr" eaLnBrk="1" hangingPunct="1">
              <a:defRPr/>
            </a:lvl1pPr>
          </a:lstStyle>
          <a:p>
            <a:pPr>
              <a:defRPr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大连理工大学 软件学院 赖晓晨</a:t>
            </a:r>
          </a:p>
        </p:txBody>
      </p:sp>
    </p:spTree>
    <p:extLst>
      <p:ext uri="{BB962C8B-B14F-4D97-AF65-F5344CB8AC3E}">
        <p14:creationId xmlns:p14="http://schemas.microsoft.com/office/powerpoint/2010/main" val="226425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82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18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14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95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83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33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48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jpe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400">
              <a:solidFill>
                <a:srgbClr val="FFFF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200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114FFB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97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1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  <p:sldLayoutId id="214748471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50825" y="1196975"/>
            <a:ext cx="8713788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7" name="Rectangle 1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rgbClr val="336699">
              <a:alpha val="6313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8" name="Rectangle 102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04813"/>
            <a:ext cx="86598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Line 1028"/>
          <p:cNvSpPr>
            <a:spLocks noChangeShapeType="1"/>
          </p:cNvSpPr>
          <p:nvPr/>
        </p:nvSpPr>
        <p:spPr bwMode="auto">
          <a:xfrm>
            <a:off x="25400" y="141288"/>
            <a:ext cx="0" cy="6192837"/>
          </a:xfrm>
          <a:prstGeom prst="line">
            <a:avLst/>
          </a:prstGeom>
          <a:noFill/>
          <a:ln w="25400">
            <a:solidFill>
              <a:srgbClr val="336699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kumimoji="1" lang="zh-CN" altLang="en-US" b="1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1030" name="Group 1106"/>
          <p:cNvGrpSpPr>
            <a:grpSpLocks/>
          </p:cNvGrpSpPr>
          <p:nvPr/>
        </p:nvGrpSpPr>
        <p:grpSpPr bwMode="auto">
          <a:xfrm>
            <a:off x="-12700" y="6334125"/>
            <a:ext cx="9156700" cy="525463"/>
            <a:chOff x="-8" y="3990"/>
            <a:chExt cx="5768" cy="331"/>
          </a:xfrm>
        </p:grpSpPr>
        <p:sp>
          <p:nvSpPr>
            <p:cNvPr id="1038" name="Rectangle 1095">
              <a:extLst>
                <a:ext uri="{FF2B5EF4-FFF2-40B4-BE49-F238E27FC236}"/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6" y="4020"/>
              <a:ext cx="1270" cy="300"/>
            </a:xfrm>
            <a:prstGeom prst="rect">
              <a:avLst/>
            </a:prstGeom>
            <a:solidFill>
              <a:srgbClr val="0953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39" name="Line 1085"/>
            <p:cNvSpPr>
              <a:spLocks noChangeShapeType="1"/>
            </p:cNvSpPr>
            <p:nvPr userDrawn="1"/>
          </p:nvSpPr>
          <p:spPr bwMode="auto">
            <a:xfrm flipH="1" flipV="1">
              <a:off x="2426" y="4020"/>
              <a:ext cx="499" cy="300"/>
            </a:xfrm>
            <a:prstGeom prst="line">
              <a:avLst/>
            </a:prstGeom>
            <a:noFill/>
            <a:ln w="1270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040" name="Line 1086"/>
            <p:cNvSpPr>
              <a:spLocks noChangeShapeType="1"/>
            </p:cNvSpPr>
            <p:nvPr userDrawn="1"/>
          </p:nvSpPr>
          <p:spPr bwMode="auto">
            <a:xfrm flipH="1">
              <a:off x="0" y="4020"/>
              <a:ext cx="2426" cy="0"/>
            </a:xfrm>
            <a:prstGeom prst="line">
              <a:avLst/>
            </a:prstGeom>
            <a:noFill/>
            <a:ln w="1905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041" name="Line 1090"/>
            <p:cNvSpPr>
              <a:spLocks noChangeShapeType="1"/>
            </p:cNvSpPr>
            <p:nvPr userDrawn="1"/>
          </p:nvSpPr>
          <p:spPr bwMode="auto">
            <a:xfrm>
              <a:off x="-8" y="3990"/>
              <a:ext cx="2434" cy="0"/>
            </a:xfrm>
            <a:prstGeom prst="line">
              <a:avLst/>
            </a:prstGeom>
            <a:noFill/>
            <a:ln w="2540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042" name="Group 1105"/>
            <p:cNvGrpSpPr>
              <a:grpSpLocks/>
            </p:cNvGrpSpPr>
            <p:nvPr userDrawn="1"/>
          </p:nvGrpSpPr>
          <p:grpSpPr bwMode="auto">
            <a:xfrm>
              <a:off x="2562" y="4065"/>
              <a:ext cx="3198" cy="256"/>
              <a:chOff x="2562" y="4065"/>
              <a:chExt cx="3198" cy="256"/>
            </a:xfrm>
          </p:grpSpPr>
          <p:sp>
            <p:nvSpPr>
              <p:cNvPr id="1047" name="AutoShape 104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2576" y="408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AutoShape 104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2776" y="420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" name="AutoShape 1050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3197" y="408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" name="AutoShape 1051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3397" y="420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" name="AutoShape 1052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3820" y="408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2" name="AutoShape 1053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4020" y="420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3" name="AutoShape 105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4441" y="408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4" name="AutoShape 1055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4641" y="420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55" name="Group 1104"/>
              <p:cNvGrpSpPr>
                <a:grpSpLocks/>
              </p:cNvGrpSpPr>
              <p:nvPr userDrawn="1"/>
            </p:nvGrpSpPr>
            <p:grpSpPr bwMode="auto">
              <a:xfrm>
                <a:off x="5052" y="4076"/>
                <a:ext cx="708" cy="244"/>
                <a:chOff x="5052" y="4076"/>
                <a:chExt cx="708" cy="244"/>
              </a:xfrm>
            </p:grpSpPr>
            <p:grpSp>
              <p:nvGrpSpPr>
                <p:cNvPr id="1057" name="Group 1061"/>
                <p:cNvGrpSpPr>
                  <a:grpSpLocks/>
                </p:cNvGrpSpPr>
                <p:nvPr userDrawn="1"/>
              </p:nvGrpSpPr>
              <p:grpSpPr bwMode="auto">
                <a:xfrm>
                  <a:off x="5052" y="4076"/>
                  <a:ext cx="708" cy="125"/>
                  <a:chOff x="4022" y="3521"/>
                  <a:chExt cx="740" cy="136"/>
                </a:xfrm>
              </p:grpSpPr>
              <p:sp>
                <p:nvSpPr>
                  <p:cNvPr id="1061" name="Rectangle 1057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241" y="3521"/>
                    <a:ext cx="521" cy="136"/>
                  </a:xfrm>
                  <a:prstGeom prst="rect">
                    <a:avLst/>
                  </a:prstGeom>
                  <a:solidFill>
                    <a:srgbClr val="99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62" name="AutoShape 1059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 flipH="1" flipV="1">
                    <a:off x="4022" y="3521"/>
                    <a:ext cx="227" cy="136"/>
                  </a:xfrm>
                  <a:prstGeom prst="rtTriangle">
                    <a:avLst/>
                  </a:prstGeom>
                  <a:solidFill>
                    <a:srgbClr val="99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058" name="Group 1103"/>
                <p:cNvGrpSpPr>
                  <a:grpSpLocks/>
                </p:cNvGrpSpPr>
                <p:nvPr userDrawn="1"/>
              </p:nvGrpSpPr>
              <p:grpSpPr bwMode="auto">
                <a:xfrm>
                  <a:off x="5268" y="4195"/>
                  <a:ext cx="492" cy="125"/>
                  <a:chOff x="5268" y="4195"/>
                  <a:chExt cx="492" cy="125"/>
                </a:xfrm>
              </p:grpSpPr>
              <p:sp>
                <p:nvSpPr>
                  <p:cNvPr id="1059" name="Rectangle 1063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449" y="4195"/>
                    <a:ext cx="311" cy="125"/>
                  </a:xfrm>
                  <a:prstGeom prst="rect">
                    <a:avLst/>
                  </a:prstGeom>
                  <a:solidFill>
                    <a:srgbClr val="095391">
                      <a:alpha val="54117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60" name="AutoShape 1066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 flipH="1" flipV="1">
                    <a:off x="5268" y="4195"/>
                    <a:ext cx="181" cy="117"/>
                  </a:xfrm>
                  <a:prstGeom prst="rtTriangle">
                    <a:avLst/>
                  </a:prstGeom>
                  <a:solidFill>
                    <a:srgbClr val="095391">
                      <a:alpha val="54117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056" name="Line 1092"/>
              <p:cNvSpPr>
                <a:spLocks noChangeShapeType="1"/>
              </p:cNvSpPr>
              <p:nvPr userDrawn="1"/>
            </p:nvSpPr>
            <p:spPr bwMode="auto">
              <a:xfrm>
                <a:off x="2562" y="4065"/>
                <a:ext cx="3198" cy="0"/>
              </a:xfrm>
              <a:prstGeom prst="line">
                <a:avLst/>
              </a:prstGeom>
              <a:noFill/>
              <a:ln w="25400">
                <a:solidFill>
                  <a:srgbClr val="09539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kumimoji="1" lang="zh-CN" altLang="en-US" b="1" smtClean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043" name="Text Box 1094">
              <a:extLst>
                <a:ext uri="{FF2B5EF4-FFF2-40B4-BE49-F238E27FC236}"/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316" y="4076"/>
              <a:ext cx="1179" cy="231"/>
            </a:xfrm>
            <a:prstGeom prst="rect">
              <a:avLst/>
            </a:prstGeom>
            <a:solidFill>
              <a:srgbClr val="0953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800">
                  <a:solidFill>
                    <a:srgbClr val="FFFFFF"/>
                  </a:solidFill>
                  <a:ea typeface="宋体" pitchFamily="2" charset="-122"/>
                </a:rPr>
                <a:t>计算机组成原理</a:t>
              </a:r>
            </a:p>
          </p:txBody>
        </p:sp>
        <p:graphicFrame>
          <p:nvGraphicFramePr>
            <p:cNvPr id="1044" name="Object 11"/>
            <p:cNvGraphicFramePr>
              <a:graphicFrameLocks noChangeAspect="1"/>
            </p:cNvGraphicFramePr>
            <p:nvPr/>
          </p:nvGraphicFramePr>
          <p:xfrm>
            <a:off x="0" y="4038"/>
            <a:ext cx="1134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位图图像" r:id="rId18" imgW="1704762" imgH="476316" progId="Paint.Picture">
                    <p:embed/>
                  </p:oleObj>
                </mc:Choice>
                <mc:Fallback>
                  <p:oleObj name="位图图像" r:id="rId18" imgW="1704762" imgH="47631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038"/>
                          <a:ext cx="1134" cy="282"/>
                        </a:xfrm>
                        <a:prstGeom prst="rect">
                          <a:avLst/>
                        </a:prstGeom>
                        <a:solidFill>
                          <a:srgbClr val="0033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" name="AutoShape 1096">
              <a:extLst>
                <a:ext uri="{FF2B5EF4-FFF2-40B4-BE49-F238E27FC236}"/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18" y="4020"/>
              <a:ext cx="499" cy="300"/>
            </a:xfrm>
            <a:prstGeom prst="rtTriangle">
              <a:avLst/>
            </a:prstGeom>
            <a:solidFill>
              <a:srgbClr val="0953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46" name="Line 1098"/>
            <p:cNvSpPr>
              <a:spLocks noChangeShapeType="1"/>
            </p:cNvSpPr>
            <p:nvPr userDrawn="1"/>
          </p:nvSpPr>
          <p:spPr bwMode="auto">
            <a:xfrm>
              <a:off x="2426" y="3990"/>
              <a:ext cx="136" cy="75"/>
            </a:xfrm>
            <a:prstGeom prst="line">
              <a:avLst/>
            </a:prstGeom>
            <a:noFill/>
            <a:ln w="2540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1031" name="Line 1101"/>
          <p:cNvSpPr>
            <a:spLocks noChangeShapeType="1"/>
          </p:cNvSpPr>
          <p:nvPr/>
        </p:nvSpPr>
        <p:spPr bwMode="auto">
          <a:xfrm>
            <a:off x="0" y="153988"/>
            <a:ext cx="9144000" cy="0"/>
          </a:xfrm>
          <a:prstGeom prst="line">
            <a:avLst/>
          </a:prstGeom>
          <a:noFill/>
          <a:ln w="25400">
            <a:solidFill>
              <a:srgbClr val="0953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b="1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32" name="Line 1102"/>
          <p:cNvSpPr>
            <a:spLocks noChangeShapeType="1"/>
          </p:cNvSpPr>
          <p:nvPr/>
        </p:nvSpPr>
        <p:spPr bwMode="auto">
          <a:xfrm>
            <a:off x="9118600" y="128588"/>
            <a:ext cx="0" cy="6337300"/>
          </a:xfrm>
          <a:prstGeom prst="line">
            <a:avLst/>
          </a:prstGeom>
          <a:noFill/>
          <a:ln w="25400">
            <a:solidFill>
              <a:srgbClr val="0953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b="1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1033" name="Picture 1107" descr="音乐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6515100"/>
            <a:ext cx="2873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08" descr="后退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6526213"/>
            <a:ext cx="287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09" descr="前进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6529388"/>
            <a:ext cx="2841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110" descr="返回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6527800"/>
            <a:ext cx="2873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111" descr="停止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75" y="653891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87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0" r:id="rId1"/>
    <p:sldLayoutId id="2147484721" r:id="rId2"/>
    <p:sldLayoutId id="2147484722" r:id="rId3"/>
    <p:sldLayoutId id="2147484723" r:id="rId4"/>
    <p:sldLayoutId id="2147484724" r:id="rId5"/>
    <p:sldLayoutId id="2147484725" r:id="rId6"/>
    <p:sldLayoutId id="2147484726" r:id="rId7"/>
    <p:sldLayoutId id="2147484727" r:id="rId8"/>
    <p:sldLayoutId id="2147484728" r:id="rId9"/>
    <p:sldLayoutId id="2147484729" r:id="rId10"/>
    <p:sldLayoutId id="2147484730" r:id="rId11"/>
    <p:sldLayoutId id="2147484731" r:id="rId12"/>
    <p:sldLayoutId id="2147484732" r:id="rId13"/>
    <p:sldLayoutId id="2147484733" r:id="rId14"/>
    <p:sldLayoutId id="2147484734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第</a:t>
            </a:r>
            <a:r>
              <a:rPr lang="en-US" altLang="zh-CN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章 </a:t>
            </a:r>
            <a:r>
              <a:rPr lang="en-US" altLang="zh-CN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MCS-51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单片机硬件组成</a:t>
            </a:r>
            <a:endParaRPr lang="zh-CN" altLang="en-US" dirty="0" smtClean="0">
              <a:solidFill>
                <a:srgbClr val="C00000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6866" name="灯片编号占位符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1F7EF410-2766-42B9-91A1-5862266F160A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836613"/>
            <a:ext cx="9144000" cy="9540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	</a:t>
            </a: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2.1  </a:t>
            </a:r>
            <a:r>
              <a:rPr lang="zh-CN" altLang="en-US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硬件结构</a:t>
            </a:r>
            <a:endParaRPr lang="en-US" altLang="zh-CN" sz="28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    MCS-51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系列单片机内部结构如图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2-1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所示。</a:t>
            </a: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9A6CDB0-B672-4EE0-9B24-6EC30F3A35B0}" type="slidenum">
              <a:rPr lang="en-US" altLang="zh-CN" smtClean="0"/>
              <a:t>1</a:t>
            </a:fld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2" y="1916874"/>
            <a:ext cx="81248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88730"/>
            <a:ext cx="8928744" cy="5948502"/>
          </a:xfrm>
        </p:spPr>
        <p:txBody>
          <a:bodyPr/>
          <a:lstStyle/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   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Cy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PSW.7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zh-CN" altLang="en-US" sz="2400" b="1" dirty="0">
                <a:latin typeface="+mn-ea"/>
              </a:rPr>
              <a:t>进位标志位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Ac(PSW.6) </a:t>
            </a:r>
            <a:r>
              <a:rPr lang="zh-CN" altLang="en-US" sz="2400" b="1" dirty="0">
                <a:latin typeface="+mn-ea"/>
              </a:rPr>
              <a:t>辅助进位标志位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BCD</a:t>
            </a:r>
            <a:r>
              <a:rPr lang="zh-CN" altLang="en-US" sz="2400" b="1" dirty="0">
                <a:latin typeface="+mn-ea"/>
              </a:rPr>
              <a:t>码的</a:t>
            </a:r>
            <a:r>
              <a:rPr lang="zh-CN" altLang="en-US" sz="2400" b="1" dirty="0" smtClean="0">
                <a:latin typeface="+mn-ea"/>
              </a:rPr>
              <a:t>十进制</a:t>
            </a:r>
            <a:r>
              <a:rPr lang="zh-CN" altLang="en-US" sz="2400" b="1" dirty="0">
                <a:latin typeface="+mn-ea"/>
              </a:rPr>
              <a:t>调整运算。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F0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PSW.5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zh-CN" altLang="en-US" sz="2400" b="1" dirty="0">
                <a:latin typeface="+mn-ea"/>
              </a:rPr>
              <a:t>用户使用的状态标志位。  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4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RS1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RS0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PSW.4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PSW.3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）：</a:t>
            </a:r>
            <a:endParaRPr lang="en-US" altLang="zh-CN" sz="2400" b="1" dirty="0">
              <a:solidFill>
                <a:srgbClr val="3333CC"/>
              </a:solidFill>
              <a:latin typeface="+mn-ea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	4</a:t>
            </a:r>
            <a:r>
              <a:rPr lang="zh-CN" altLang="en-US" sz="2400" b="1" dirty="0">
                <a:latin typeface="+mn-ea"/>
              </a:rPr>
              <a:t>组工作寄存器区选择控制位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和位</a:t>
            </a:r>
            <a:r>
              <a:rPr lang="en-US" altLang="zh-CN" sz="2400" b="1" dirty="0">
                <a:latin typeface="+mn-ea"/>
              </a:rPr>
              <a:t>0</a:t>
            </a:r>
            <a:r>
              <a:rPr lang="zh-CN" altLang="en-US" sz="2400" b="1" dirty="0">
                <a:latin typeface="+mn-ea"/>
              </a:rPr>
              <a:t>。如下所示：</a:t>
            </a:r>
            <a:endParaRPr lang="en-US" altLang="zh-CN" sz="2400" b="1" dirty="0">
              <a:latin typeface="+mn-ea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	RS1</a:t>
            </a:r>
            <a:r>
              <a:rPr lang="zh-CN" altLang="en-US" sz="2400" b="1" dirty="0">
                <a:latin typeface="+mn-ea"/>
              </a:rPr>
              <a:t>、</a:t>
            </a:r>
            <a:r>
              <a:rPr lang="en-US" altLang="zh-CN" sz="2400" b="1" dirty="0">
                <a:latin typeface="+mn-ea"/>
              </a:rPr>
              <a:t>RS0</a:t>
            </a:r>
            <a:r>
              <a:rPr lang="zh-CN" altLang="en-US" sz="2400" b="1" dirty="0">
                <a:latin typeface="+mn-ea"/>
              </a:rPr>
              <a:t>与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组工作寄存器区的对应关系： 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RS1 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RS0        </a:t>
            </a:r>
            <a:r>
              <a:rPr lang="zh-CN" altLang="en-US" sz="2400" b="1" dirty="0">
                <a:latin typeface="+mn-ea"/>
              </a:rPr>
              <a:t>所选的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组寄存器 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 </a:t>
            </a:r>
            <a:r>
              <a:rPr lang="en-US" altLang="zh-CN" sz="2400" b="1" dirty="0">
                <a:latin typeface="+mn-ea"/>
              </a:rPr>
              <a:t>0   0     0</a:t>
            </a:r>
            <a:r>
              <a:rPr lang="zh-CN" altLang="en-US" sz="2400" b="1" dirty="0">
                <a:latin typeface="+mn-ea"/>
              </a:rPr>
              <a:t>区（内部</a:t>
            </a:r>
            <a:r>
              <a:rPr lang="en-US" altLang="zh-CN" sz="2400" b="1" dirty="0">
                <a:latin typeface="+mn-ea"/>
              </a:rPr>
              <a:t>RAM</a:t>
            </a:r>
            <a:r>
              <a:rPr lang="zh-CN" altLang="en-US" sz="2400" b="1" dirty="0">
                <a:latin typeface="+mn-ea"/>
              </a:rPr>
              <a:t>地址</a:t>
            </a:r>
            <a:r>
              <a:rPr lang="en-US" altLang="zh-CN" sz="2400" b="1" dirty="0">
                <a:latin typeface="+mn-ea"/>
              </a:rPr>
              <a:t>00H</a:t>
            </a:r>
            <a:r>
              <a:rPr lang="zh-CN" altLang="en-US" sz="2400" b="1" dirty="0">
                <a:latin typeface="+mn-ea"/>
              </a:rPr>
              <a:t>～</a:t>
            </a:r>
            <a:r>
              <a:rPr lang="en-US" altLang="zh-CN" sz="2400" b="1" dirty="0">
                <a:latin typeface="+mn-ea"/>
              </a:rPr>
              <a:t>07H</a:t>
            </a:r>
            <a:r>
              <a:rPr lang="zh-CN" altLang="en-US" sz="2400" b="1" dirty="0">
                <a:latin typeface="+mn-ea"/>
              </a:rPr>
              <a:t>）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 </a:t>
            </a:r>
            <a:r>
              <a:rPr lang="en-US" altLang="zh-CN" sz="2400" b="1" dirty="0">
                <a:latin typeface="+mn-ea"/>
              </a:rPr>
              <a:t>0   1     1</a:t>
            </a:r>
            <a:r>
              <a:rPr lang="zh-CN" altLang="en-US" sz="2400" b="1" dirty="0">
                <a:latin typeface="+mn-ea"/>
              </a:rPr>
              <a:t>区（内部</a:t>
            </a:r>
            <a:r>
              <a:rPr lang="en-US" altLang="zh-CN" sz="2400" b="1" dirty="0">
                <a:latin typeface="+mn-ea"/>
              </a:rPr>
              <a:t>RAM</a:t>
            </a:r>
            <a:r>
              <a:rPr lang="zh-CN" altLang="en-US" sz="2400" b="1" dirty="0">
                <a:latin typeface="+mn-ea"/>
              </a:rPr>
              <a:t>地址</a:t>
            </a:r>
            <a:r>
              <a:rPr lang="en-US" altLang="zh-CN" sz="2400" b="1" dirty="0">
                <a:latin typeface="+mn-ea"/>
              </a:rPr>
              <a:t>08H</a:t>
            </a:r>
            <a:r>
              <a:rPr lang="zh-CN" altLang="en-US" sz="2400" b="1" dirty="0">
                <a:latin typeface="+mn-ea"/>
              </a:rPr>
              <a:t>～</a:t>
            </a:r>
            <a:r>
              <a:rPr lang="en-US" altLang="zh-CN" sz="2400" b="1" dirty="0">
                <a:latin typeface="+mn-ea"/>
              </a:rPr>
              <a:t>0FH</a:t>
            </a:r>
            <a:r>
              <a:rPr lang="zh-CN" altLang="en-US" sz="2400" b="1" dirty="0">
                <a:latin typeface="+mn-ea"/>
              </a:rPr>
              <a:t>）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 </a:t>
            </a:r>
            <a:r>
              <a:rPr lang="en-US" altLang="zh-CN" sz="2400" b="1" dirty="0">
                <a:latin typeface="+mn-ea"/>
              </a:rPr>
              <a:t>1   0     2</a:t>
            </a:r>
            <a:r>
              <a:rPr lang="zh-CN" altLang="en-US" sz="2400" b="1" dirty="0">
                <a:latin typeface="+mn-ea"/>
              </a:rPr>
              <a:t>区（内部</a:t>
            </a:r>
            <a:r>
              <a:rPr lang="en-US" altLang="zh-CN" sz="2400" b="1" dirty="0">
                <a:latin typeface="+mn-ea"/>
              </a:rPr>
              <a:t>RAM</a:t>
            </a:r>
            <a:r>
              <a:rPr lang="zh-CN" altLang="en-US" sz="2400" b="1" dirty="0">
                <a:latin typeface="+mn-ea"/>
              </a:rPr>
              <a:t>地址</a:t>
            </a:r>
            <a:r>
              <a:rPr lang="en-US" altLang="zh-CN" sz="2400" b="1" dirty="0">
                <a:latin typeface="+mn-ea"/>
              </a:rPr>
              <a:t>10H</a:t>
            </a:r>
            <a:r>
              <a:rPr lang="zh-CN" altLang="en-US" sz="2400" b="1" dirty="0">
                <a:latin typeface="+mn-ea"/>
              </a:rPr>
              <a:t>～</a:t>
            </a:r>
            <a:r>
              <a:rPr lang="en-US" altLang="zh-CN" sz="2400" b="1" dirty="0">
                <a:latin typeface="+mn-ea"/>
              </a:rPr>
              <a:t>17H</a:t>
            </a:r>
            <a:r>
              <a:rPr lang="zh-CN" altLang="en-US" sz="2400" b="1" dirty="0">
                <a:latin typeface="+mn-ea"/>
              </a:rPr>
              <a:t>）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 </a:t>
            </a:r>
            <a:r>
              <a:rPr lang="en-US" altLang="zh-CN" sz="2400" b="1" dirty="0">
                <a:latin typeface="+mn-ea"/>
              </a:rPr>
              <a:t>1   1     3</a:t>
            </a:r>
            <a:r>
              <a:rPr lang="zh-CN" altLang="en-US" sz="2400" b="1" dirty="0">
                <a:latin typeface="+mn-ea"/>
              </a:rPr>
              <a:t>区（内部</a:t>
            </a:r>
            <a:r>
              <a:rPr lang="en-US" altLang="zh-CN" sz="2400" b="1" dirty="0">
                <a:latin typeface="+mn-ea"/>
              </a:rPr>
              <a:t>RAM</a:t>
            </a:r>
            <a:r>
              <a:rPr lang="zh-CN" altLang="en-US" sz="2400" b="1" dirty="0">
                <a:latin typeface="+mn-ea"/>
              </a:rPr>
              <a:t>地址</a:t>
            </a:r>
            <a:r>
              <a:rPr lang="en-US" altLang="zh-CN" sz="2400" b="1" dirty="0">
                <a:latin typeface="+mn-ea"/>
              </a:rPr>
              <a:t>18H</a:t>
            </a:r>
            <a:r>
              <a:rPr lang="zh-CN" altLang="en-US" sz="2400" b="1" dirty="0">
                <a:latin typeface="+mn-ea"/>
              </a:rPr>
              <a:t>～</a:t>
            </a:r>
            <a:r>
              <a:rPr lang="en-US" altLang="zh-CN" sz="2400" b="1" dirty="0">
                <a:latin typeface="+mn-ea"/>
              </a:rPr>
              <a:t>1FH</a:t>
            </a:r>
            <a:r>
              <a:rPr lang="zh-CN" altLang="en-US" sz="2400" b="1" dirty="0">
                <a:latin typeface="+mn-ea"/>
              </a:rPr>
              <a:t>）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OV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PSW.2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zh-CN" altLang="en-US" sz="2400" b="1" dirty="0">
                <a:latin typeface="+mn-ea"/>
              </a:rPr>
              <a:t>溢出标志位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 </a:t>
            </a:r>
            <a:r>
              <a:rPr lang="zh-CN" altLang="en-US" sz="2400" b="1" dirty="0">
                <a:latin typeface="+mn-ea"/>
              </a:rPr>
              <a:t>指示运算是否溢出。注意各种算术运算指令对该位的影响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6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PSW.1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位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: </a:t>
            </a:r>
            <a:r>
              <a:rPr lang="zh-CN" altLang="en-US" sz="2400" b="1" dirty="0">
                <a:latin typeface="+mn-ea"/>
              </a:rPr>
              <a:t>保留位，未用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7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P(PSW.0)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：</a:t>
            </a:r>
            <a:r>
              <a:rPr lang="zh-CN" altLang="en-US" sz="2400" b="1" dirty="0">
                <a:latin typeface="+mn-ea"/>
              </a:rPr>
              <a:t>奇偶标志位 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P=1</a:t>
            </a:r>
            <a:r>
              <a:rPr lang="zh-CN" altLang="en-US" sz="2400" b="1" dirty="0">
                <a:latin typeface="+mn-ea"/>
              </a:rPr>
              <a:t>，</a:t>
            </a:r>
            <a:r>
              <a:rPr lang="en-US" altLang="zh-CN" sz="2400" b="1" dirty="0">
                <a:latin typeface="+mn-ea"/>
              </a:rPr>
              <a:t>A</a:t>
            </a:r>
            <a:r>
              <a:rPr lang="zh-CN" altLang="en-US" sz="2400" b="1" dirty="0">
                <a:latin typeface="+mn-ea"/>
              </a:rPr>
              <a:t>中“</a:t>
            </a:r>
            <a:r>
              <a:rPr lang="en-US" altLang="zh-CN" sz="2400" b="1" dirty="0">
                <a:latin typeface="+mn-ea"/>
              </a:rPr>
              <a:t>1”</a:t>
            </a:r>
            <a:r>
              <a:rPr lang="zh-CN" altLang="en-US" sz="2400" b="1" dirty="0">
                <a:latin typeface="+mn-ea"/>
              </a:rPr>
              <a:t>的个数为奇数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P=0</a:t>
            </a:r>
            <a:r>
              <a:rPr lang="zh-CN" altLang="en-US" sz="2400" b="1" dirty="0">
                <a:latin typeface="+mn-ea"/>
              </a:rPr>
              <a:t>，</a:t>
            </a:r>
            <a:r>
              <a:rPr lang="en-US" altLang="zh-CN" sz="2400" b="1" dirty="0">
                <a:latin typeface="+mn-ea"/>
              </a:rPr>
              <a:t>A</a:t>
            </a:r>
            <a:r>
              <a:rPr lang="zh-CN" altLang="en-US" sz="2400" b="1" dirty="0">
                <a:latin typeface="+mn-ea"/>
              </a:rPr>
              <a:t>中“</a:t>
            </a:r>
            <a:r>
              <a:rPr lang="en-US" altLang="zh-CN" sz="2400" b="1" dirty="0">
                <a:latin typeface="+mn-ea"/>
              </a:rPr>
              <a:t>1”</a:t>
            </a:r>
            <a:r>
              <a:rPr lang="zh-CN" altLang="en-US" sz="2400" b="1" dirty="0">
                <a:latin typeface="+mn-ea"/>
              </a:rPr>
              <a:t>的个数为偶数</a:t>
            </a:r>
          </a:p>
        </p:txBody>
      </p:sp>
      <p:sp>
        <p:nvSpPr>
          <p:cNvPr id="45059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C6E2976C-C801-4485-990A-FE7B303B4797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13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30CDAA1-E991-47E7-9AC3-4BF371E327BE}" type="slidenum">
              <a:rPr lang="en-US" altLang="zh-CN" smtClean="0"/>
              <a:t>10</a:t>
            </a:fld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标题 3"/>
          <p:cNvSpPr>
            <a:spLocks noGrp="1" noChangeArrowheads="1"/>
          </p:cNvSpPr>
          <p:nvPr>
            <p:ph type="title"/>
          </p:nvPr>
        </p:nvSpPr>
        <p:spPr>
          <a:xfrm>
            <a:off x="683676" y="415601"/>
            <a:ext cx="7673975" cy="609600"/>
          </a:xfrm>
        </p:spPr>
        <p:txBody>
          <a:bodyPr/>
          <a:lstStyle/>
          <a:p>
            <a:pPr eaLnBrk="1" fontAlgn="b" hangingPunct="1"/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2.3.2 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控制器</a:t>
            </a:r>
            <a:endParaRPr lang="zh-CN" altLang="en-US" sz="3000" dirty="0" smtClean="0">
              <a:solidFill>
                <a:srgbClr val="C00000"/>
              </a:solidFill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黑体" panose="02010609060101010101" pitchFamily="49" charset="-122"/>
              </a:rPr>
              <a:t>   </a:t>
            </a:r>
            <a:r>
              <a:rPr lang="zh-CN" altLang="en-US" sz="2400" b="1" dirty="0" smtClean="0">
                <a:latin typeface="+mn-ea"/>
              </a:rPr>
              <a:t>程序计数器</a:t>
            </a:r>
            <a:r>
              <a:rPr lang="en-US" altLang="zh-CN" sz="2400" b="1" dirty="0" smtClean="0">
                <a:latin typeface="+mn-ea"/>
              </a:rPr>
              <a:t>PC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16</a:t>
            </a:r>
            <a:r>
              <a:rPr lang="zh-CN" altLang="en-US" sz="2400" b="1" dirty="0" smtClean="0">
                <a:latin typeface="+mn-ea"/>
              </a:rPr>
              <a:t>位）是控制器中最基本的寄存器，它不属于特殊功能寄存器，在物理结构上是独立的，且不可访问。</a:t>
            </a:r>
            <a:r>
              <a:rPr lang="en-US" altLang="zh-CN" sz="2400" b="1" dirty="0" smtClean="0">
                <a:latin typeface="+mn-ea"/>
              </a:rPr>
              <a:t>PC</a:t>
            </a:r>
            <a:r>
              <a:rPr lang="zh-CN" altLang="en-US" sz="2400" b="1" dirty="0" smtClean="0">
                <a:latin typeface="+mn-ea"/>
              </a:rPr>
              <a:t>内部存放下一条要执行的指令在程序存储器中的地址。</a:t>
            </a:r>
            <a:endParaRPr lang="en-US" altLang="zh-CN" sz="2400" b="1" dirty="0" smtClean="0">
              <a:latin typeface="+mn-ea"/>
            </a:endParaRP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zh-CN" altLang="en-US" sz="2400" b="1" dirty="0" smtClean="0">
                <a:latin typeface="+mn-ea"/>
              </a:rPr>
              <a:t>工作方式有以下几种： 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）程序计数器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PC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自动加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1 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 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）执行有条件转移或无条件转移指令时， 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PC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将被置入新的数值，从而使程序的流向发生变化。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  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）执行子程序调用或中断调用，完成下列操作：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① </a:t>
            </a:r>
            <a:r>
              <a:rPr lang="en-US" altLang="zh-CN" sz="2400" b="1" dirty="0" smtClean="0">
                <a:latin typeface="+mn-ea"/>
              </a:rPr>
              <a:t>PC</a:t>
            </a:r>
            <a:r>
              <a:rPr lang="zh-CN" altLang="en-US" sz="2400" b="1" dirty="0" smtClean="0">
                <a:latin typeface="+mn-ea"/>
              </a:rPr>
              <a:t>的现行值保护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② 将子程序入口地址或中断向量的地址送入</a:t>
            </a:r>
            <a:r>
              <a:rPr lang="en-US" altLang="zh-CN" sz="2400" b="1" dirty="0" smtClean="0">
                <a:latin typeface="+mn-ea"/>
              </a:rPr>
              <a:t>PC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en-US" altLang="zh-CN" sz="2400" b="1" dirty="0" smtClean="0">
              <a:latin typeface="+mn-ea"/>
            </a:endParaRP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程序计数器的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计数宽度</a:t>
            </a:r>
            <a:r>
              <a:rPr lang="zh-CN" altLang="en-US" sz="2400" b="1" dirty="0" smtClean="0">
                <a:latin typeface="+mn-ea"/>
              </a:rPr>
              <a:t>决定了程序存储器的地址范围。</a:t>
            </a:r>
            <a:r>
              <a:rPr lang="en-US" altLang="zh-CN" sz="2400" b="1" dirty="0" smtClean="0">
                <a:latin typeface="+mn-ea"/>
              </a:rPr>
              <a:t>AT89C51</a:t>
            </a:r>
            <a:r>
              <a:rPr lang="zh-CN" altLang="en-US" sz="2400" b="1" dirty="0" smtClean="0">
                <a:latin typeface="+mn-ea"/>
              </a:rPr>
              <a:t>单片机中的</a:t>
            </a:r>
            <a:r>
              <a:rPr lang="en-US" altLang="zh-CN" sz="2400" b="1" dirty="0" smtClean="0">
                <a:latin typeface="+mn-ea"/>
              </a:rPr>
              <a:t>PC</a:t>
            </a:r>
            <a:r>
              <a:rPr lang="zh-CN" altLang="en-US" sz="2400" b="1" dirty="0" smtClean="0">
                <a:latin typeface="+mn-ea"/>
              </a:rPr>
              <a:t>位数为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16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位</a:t>
            </a:r>
            <a:r>
              <a:rPr lang="zh-CN" altLang="en-US" sz="2400" b="1" dirty="0" smtClean="0">
                <a:latin typeface="+mn-ea"/>
              </a:rPr>
              <a:t>，故可对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64KB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 2</a:t>
            </a:r>
            <a:r>
              <a:rPr lang="en-US" altLang="zh-CN" sz="2400" b="1" baseline="30000" dirty="0" smtClean="0">
                <a:latin typeface="+mn-ea"/>
              </a:rPr>
              <a:t>16</a:t>
            </a:r>
            <a:r>
              <a:rPr lang="en-US" altLang="zh-CN" sz="2400" b="1" dirty="0" smtClean="0">
                <a:latin typeface="+mn-ea"/>
              </a:rPr>
              <a:t>B</a:t>
            </a:r>
            <a:r>
              <a:rPr lang="zh-CN" altLang="en-US" sz="2400" b="1" dirty="0" smtClean="0">
                <a:latin typeface="+mn-ea"/>
              </a:rPr>
              <a:t>）的程序存储器进行寻址。  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</p:txBody>
      </p:sp>
      <p:sp>
        <p:nvSpPr>
          <p:cNvPr id="46083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30AE7FF2-5BB4-4A21-A87E-B70FC4B736F2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B8BE81-E508-42D0-A891-74517849BF35}" type="slidenum">
              <a:rPr lang="en-US" altLang="zh-CN" smtClean="0"/>
              <a:t>11</a:t>
            </a:fld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标题 3"/>
          <p:cNvSpPr>
            <a:spLocks noGrp="1" noChangeArrowheads="1"/>
          </p:cNvSpPr>
          <p:nvPr>
            <p:ph type="title"/>
          </p:nvPr>
        </p:nvSpPr>
        <p:spPr>
          <a:xfrm>
            <a:off x="700037" y="411163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2.4  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存储器的结构</a:t>
            </a:r>
            <a:endParaRPr lang="zh-CN" altLang="en-US" sz="3000" dirty="0" smtClean="0">
              <a:solidFill>
                <a:srgbClr val="C00000"/>
              </a:solidFill>
            </a:endParaRP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存储器</a:t>
            </a:r>
            <a:r>
              <a:rPr lang="zh-CN" altLang="en-US" dirty="0" smtClean="0">
                <a:latin typeface="+mn-ea"/>
              </a:rPr>
              <a:t>区域</a:t>
            </a:r>
            <a:r>
              <a:rPr lang="zh-CN" altLang="en-US" sz="2400" b="1" dirty="0" smtClean="0">
                <a:latin typeface="+mn-ea"/>
              </a:rPr>
              <a:t>可划分为三类：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）程序存储区：</a:t>
            </a:r>
            <a:r>
              <a:rPr lang="zh-CN" altLang="en-US" sz="2400" b="1" dirty="0" smtClean="0">
                <a:latin typeface="+mn-ea"/>
              </a:rPr>
              <a:t>最为</a:t>
            </a:r>
            <a:r>
              <a:rPr lang="en-US" altLang="zh-CN" sz="2400" b="1" dirty="0" smtClean="0">
                <a:latin typeface="+mn-ea"/>
              </a:rPr>
              <a:t>4KB\8K\16KB\32KB\64KB</a:t>
            </a:r>
            <a:r>
              <a:rPr lang="zh-CN" altLang="en-US" sz="2400" b="1" dirty="0" smtClean="0">
                <a:latin typeface="+mn-ea"/>
              </a:rPr>
              <a:t>不等。 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）数据存储区：</a:t>
            </a:r>
            <a:endParaRPr lang="en-US" altLang="zh-CN" sz="2400" b="1" dirty="0" smtClean="0">
              <a:solidFill>
                <a:srgbClr val="3333FF"/>
              </a:solidFill>
              <a:latin typeface="+mn-ea"/>
            </a:endParaRPr>
          </a:p>
          <a:p>
            <a:pPr lvl="1" eaLnBrk="1" hangingPunct="1">
              <a:spcBef>
                <a:spcPts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片内数据存储器空间：</a:t>
            </a:r>
            <a:r>
              <a:rPr lang="en-US" altLang="zh-CN" sz="2000" b="1" dirty="0" smtClean="0">
                <a:latin typeface="+mn-ea"/>
              </a:rPr>
              <a:t>128B\256B</a:t>
            </a:r>
            <a:r>
              <a:rPr lang="zh-CN" altLang="en-US" sz="2000" b="1" dirty="0" smtClean="0">
                <a:latin typeface="+mn-ea"/>
              </a:rPr>
              <a:t>（</a:t>
            </a:r>
            <a:r>
              <a:rPr lang="en-US" altLang="zh-CN" sz="2000" b="1" dirty="0" smtClean="0">
                <a:latin typeface="+mn-ea"/>
              </a:rPr>
              <a:t>52</a:t>
            </a:r>
            <a:r>
              <a:rPr lang="zh-CN" altLang="en-US" sz="2000" b="1" dirty="0" smtClean="0">
                <a:latin typeface="+mn-ea"/>
              </a:rPr>
              <a:t>系列单片机）</a:t>
            </a:r>
            <a:r>
              <a:rPr lang="en-US" altLang="zh-CN" sz="2000" b="1" dirty="0" smtClean="0">
                <a:latin typeface="+mn-ea"/>
              </a:rPr>
              <a:t> </a:t>
            </a:r>
          </a:p>
          <a:p>
            <a:pPr lvl="1" eaLnBrk="1" hangingPunct="1">
              <a:spcBef>
                <a:spcPts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特殊功能寄存器 </a:t>
            </a:r>
            <a:r>
              <a:rPr lang="en-US" altLang="zh-CN" sz="2000" b="1" dirty="0" smtClean="0">
                <a:latin typeface="+mn-ea"/>
              </a:rPr>
              <a:t>SFR</a:t>
            </a:r>
          </a:p>
          <a:p>
            <a:pPr lvl="1" eaLnBrk="1" hangingPunct="1">
              <a:spcBef>
                <a:spcPts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000" b="1" dirty="0" smtClean="0">
                <a:latin typeface="+mn-ea"/>
              </a:rPr>
              <a:t>位地址空间</a:t>
            </a:r>
            <a:r>
              <a:rPr lang="en-US" altLang="zh-CN" sz="2000" b="1" dirty="0" smtClean="0">
                <a:latin typeface="+mn-ea"/>
              </a:rPr>
              <a:t>: 211</a:t>
            </a:r>
            <a:r>
              <a:rPr lang="zh-CN" altLang="en-US" sz="2000" b="1" dirty="0" smtClean="0">
                <a:latin typeface="+mn-ea"/>
              </a:rPr>
              <a:t>个可寻址位。</a:t>
            </a:r>
            <a:endParaRPr lang="en-US" altLang="zh-CN" sz="2000" b="1" dirty="0" smtClean="0">
              <a:latin typeface="+mn-ea"/>
            </a:endParaRPr>
          </a:p>
          <a:p>
            <a:pPr lvl="1" eaLnBrk="1" hangingPunct="1">
              <a:spcBef>
                <a:spcPts val="0"/>
              </a:spcBef>
              <a:buClrTx/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）外扩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64KB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数据存储区</a:t>
            </a:r>
            <a:endParaRPr lang="en-US" altLang="zh-CN" sz="2400" b="1" dirty="0" smtClean="0">
              <a:solidFill>
                <a:srgbClr val="3333FF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图</a:t>
            </a:r>
            <a:r>
              <a:rPr lang="en-US" altLang="zh-CN" sz="2400" b="1" dirty="0" smtClean="0">
                <a:latin typeface="+mn-ea"/>
              </a:rPr>
              <a:t>2-6</a:t>
            </a:r>
            <a:r>
              <a:rPr lang="zh-CN" altLang="en-US" sz="2400" b="1" dirty="0" smtClean="0">
                <a:latin typeface="+mn-ea"/>
              </a:rPr>
              <a:t>为各类存储器在存储区的空间地址位置。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	</a:t>
            </a:r>
          </a:p>
        </p:txBody>
      </p:sp>
      <p:sp>
        <p:nvSpPr>
          <p:cNvPr id="47107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77DF2351-B6D2-4650-A960-5D2B84925DFA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005048"/>
            <a:ext cx="8280400" cy="244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B9248BF-2220-44D7-940F-CE7419167DCF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8" name="标题 1"/>
          <p:cNvSpPr>
            <a:spLocks noGrp="1"/>
          </p:cNvSpPr>
          <p:nvPr/>
        </p:nvSpPr>
        <p:spPr bwMode="auto">
          <a:xfrm>
            <a:off x="735012" y="31242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90000"/>
                </a:solidFill>
              </a:rPr>
              <a:t>计算机语言的比较与程序存储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eaLnBrk="1" hangingPunct="1">
              <a:spcBef>
                <a:spcPct val="50000"/>
              </a:spcBef>
            </a:pPr>
            <a:r>
              <a:rPr kumimoji="1" lang="en-US" altLang="zh-CN" sz="2800" b="0" kern="1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 b="0" kern="12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800" kern="120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高级语言</a:t>
            </a:r>
            <a:r>
              <a:rPr kumimoji="1" lang="zh-CN" altLang="en-US" sz="2800" kern="12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800" kern="1200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汇编语言</a:t>
            </a:r>
            <a:r>
              <a:rPr kumimoji="1" lang="zh-CN" altLang="en-US" sz="2800" kern="1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    </a:t>
            </a:r>
            <a:r>
              <a:rPr kumimoji="1" lang="zh-CN" altLang="en-US" sz="2800" kern="1200" dirty="0" smtClean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机器语言</a:t>
            </a:r>
            <a:endParaRPr kumimoji="1" lang="en-US" altLang="zh-CN" sz="2800" kern="1200" dirty="0" smtClean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endParaRPr kumimoji="1" lang="en-US" altLang="zh-CN" sz="2800" kern="12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endParaRPr kumimoji="1" lang="en-US" altLang="zh-CN" sz="2800" kern="12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endParaRPr kumimoji="1" lang="en-US" altLang="zh-CN" sz="2800" kern="12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endParaRPr kumimoji="1" lang="en-US" altLang="zh-CN" sz="2800" kern="12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r>
              <a:rPr kumimoji="1" lang="zh-CN" altLang="en-US" kern="12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执行程序的机器代码存放在</a:t>
            </a:r>
            <a:r>
              <a:rPr kumimoji="1" lang="zh-CN" altLang="en-US" kern="12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程序</a:t>
            </a:r>
            <a:r>
              <a:rPr kumimoji="1" lang="zh-CN" altLang="en-US" kern="1200" dirty="0" smtClean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存储区</a:t>
            </a:r>
            <a:r>
              <a:rPr kumimoji="1" lang="zh-CN" altLang="en-US" kern="12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kern="12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r>
              <a:rPr kumimoji="1" lang="zh-CN" altLang="en-US" kern="12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临时运算数据放在</a:t>
            </a:r>
            <a:r>
              <a:rPr kumimoji="1" lang="zh-CN" altLang="en-US" kern="1200" dirty="0" smtClean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寄存器或数据存储区</a:t>
            </a:r>
            <a:r>
              <a:rPr kumimoji="1" lang="zh-CN" altLang="en-US" kern="12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kern="1200" dirty="0" smtClean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r>
              <a:rPr kumimoji="1" lang="zh-CN" altLang="en-US" kern="1200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执行程序转移或中断时，重要数据</a:t>
            </a:r>
            <a:r>
              <a:rPr kumimoji="1" lang="zh-CN" altLang="en-US" kern="1200" dirty="0" smtClean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保存在</a:t>
            </a:r>
            <a:endParaRPr kumimoji="1" lang="en-US" altLang="zh-CN" kern="1200" dirty="0" smtClean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pPr lvl="0" indent="0" eaLnBrk="1" hangingPunct="1">
              <a:spcBef>
                <a:spcPct val="50000"/>
              </a:spcBef>
            </a:pPr>
            <a:r>
              <a:rPr kumimoji="1" lang="zh-CN" altLang="en-US" kern="1200" dirty="0" smtClean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堆栈区。</a:t>
            </a:r>
            <a:endParaRPr kumimoji="1" lang="zh-CN" altLang="en-US" kern="1200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8132" name="Group 4">
            <a:extLst>
              <a:ext uri="{FF2B5EF4-FFF2-40B4-BE49-F238E27FC236}"/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234366"/>
              </p:ext>
            </p:extLst>
          </p:nvPr>
        </p:nvGraphicFramePr>
        <p:xfrm>
          <a:off x="5789613" y="1772863"/>
          <a:ext cx="2654300" cy="4547934"/>
        </p:xfrm>
        <a:graphic>
          <a:graphicData uri="http://schemas.openxmlformats.org/drawingml/2006/table">
            <a:tbl>
              <a:tblPr/>
              <a:tblGrid>
                <a:gridCol w="466725">
                  <a:extLst>
                    <a:ext uri="{9D8B030D-6E8A-4147-A177-3AD203B41FA5}"/>
                  </a:extLst>
                </a:gridCol>
                <a:gridCol w="2187575">
                  <a:extLst>
                    <a:ext uri="{9D8B030D-6E8A-4147-A177-3AD203B41FA5}"/>
                  </a:extLst>
                </a:gridCol>
              </a:tblGrid>
              <a:tr h="384164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101      1000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011      1010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001      1001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110      1011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111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000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8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00101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37095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9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00011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59804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10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  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01100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  <a:tr h="598049"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11</a:t>
                      </a: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600">
                          <a:latin typeface="楷体_GB2312" pitchFamily="49" charset="-122"/>
                          <a:ea typeface="楷体_GB2312" pitchFamily="49" charset="-122"/>
                        </a:defRPr>
                      </a:lvl1pPr>
                      <a:lvl2pPr algn="l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2pPr>
                      <a:lvl3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3641AD"/>
                        </a:buClr>
                        <a:buSzPct val="65000"/>
                        <a:buFont typeface="Times" panose="02020603050405020304" pitchFamily="18" charset="0"/>
                        <a:defRPr sz="2000">
                          <a:latin typeface="楷体_GB2312" pitchFamily="49" charset="-122"/>
                          <a:ea typeface="楷体_GB2312" pitchFamily="49" charset="-122"/>
                        </a:defRPr>
                      </a:lvl3pPr>
                      <a:lvl4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1"/>
                        </a:buClr>
                        <a:buSzPct val="80000"/>
                        <a:buFont typeface="Wingdings 3" panose="05040102010807070707" pitchFamily="18" charset="2"/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4pPr>
                      <a:lvl5pPr algn="l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rgbClr val="FF0029"/>
                        </a:buClr>
                        <a:defRPr>
                          <a:latin typeface="楷体_GB2312" pitchFamily="49" charset="-122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1108" marB="411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75817" name="Rectangle 42"/>
          <p:cNvSpPr>
            <a:spLocks noChangeArrowheads="1"/>
          </p:cNvSpPr>
          <p:nvPr/>
        </p:nvSpPr>
        <p:spPr bwMode="auto">
          <a:xfrm>
            <a:off x="2371655" y="1916874"/>
            <a:ext cx="327501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l"/>
              <a:defRPr sz="3200" b="1">
                <a:solidFill>
                  <a:schemeClr val="accent2"/>
                </a:solidFill>
                <a:latin typeface="Arial" pitchFamily="34" charset="0"/>
                <a:ea typeface="新宋体" pitchFamily="49" charset="-122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 b="1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	</a:t>
            </a: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MOV AX, [08]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	MUL AX, [10]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	ADD AX, [9]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	MOV [11],AX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	CALL PRT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	HALT</a:t>
            </a:r>
          </a:p>
        </p:txBody>
      </p:sp>
      <p:sp>
        <p:nvSpPr>
          <p:cNvPr id="75818" name="Rectangle 43"/>
          <p:cNvSpPr>
            <a:spLocks noChangeArrowheads="1"/>
          </p:cNvSpPr>
          <p:nvPr/>
        </p:nvSpPr>
        <p:spPr bwMode="auto">
          <a:xfrm>
            <a:off x="855662" y="1920311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l"/>
              <a:defRPr sz="3200" b="1">
                <a:solidFill>
                  <a:schemeClr val="accent2"/>
                </a:solidFill>
                <a:latin typeface="Arial" pitchFamily="34" charset="0"/>
                <a:ea typeface="新宋体" pitchFamily="49" charset="-122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Ø"/>
              <a:defRPr sz="2800" b="1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新宋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y=a*</a:t>
            </a:r>
            <a:r>
              <a:rPr kumimoji="1" lang="en-US" altLang="zh-CN" sz="2000" dirty="0" err="1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x+b</a:t>
            </a:r>
            <a:r>
              <a:rPr kumimoji="1" lang="zh-CN" altLang="en-US" sz="2000" dirty="0" smtClean="0">
                <a:solidFill>
                  <a:srgbClr val="012D10"/>
                </a:solidFill>
                <a:latin typeface="Times New Roman" pitchFamily="18" charset="0"/>
                <a:ea typeface="楷体_GB2312" pitchFamily="49" charset="-122"/>
              </a:rPr>
              <a:t>；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AB9E1CF-D1FB-45E8-849F-C0AEE4542716}" type="slidenum">
              <a:rPr lang="en-US" altLang="zh-CN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8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标题 3"/>
          <p:cNvSpPr>
            <a:spLocks noGrp="1" noChangeArrowheads="1"/>
          </p:cNvSpPr>
          <p:nvPr>
            <p:ph type="title"/>
          </p:nvPr>
        </p:nvSpPr>
        <p:spPr>
          <a:xfrm>
            <a:off x="683676" y="415601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2.4.1  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程序存储器空间</a:t>
            </a:r>
            <a:r>
              <a:rPr lang="zh-CN" altLang="en-US" sz="19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dirty="0" smtClean="0">
              <a:solidFill>
                <a:srgbClr val="C00000"/>
              </a:solidFill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+mn-ea"/>
              </a:rPr>
              <a:t>    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存放应用程序和表格之类的固定常数。</a:t>
            </a:r>
            <a:r>
              <a:rPr lang="zh-CN" altLang="en-US" b="1" dirty="0" smtClean="0">
                <a:latin typeface="+mn-ea"/>
              </a:rPr>
              <a:t>早期分为片内和片外两部分，主要由</a:t>
            </a:r>
            <a:r>
              <a:rPr lang="en-US" altLang="zh-CN" b="1" dirty="0" smtClean="0">
                <a:latin typeface="+mn-ea"/>
              </a:rPr>
              <a:t>EA</a:t>
            </a:r>
            <a:r>
              <a:rPr lang="zh-CN" altLang="en-US" b="1" dirty="0" smtClean="0">
                <a:latin typeface="+mn-ea"/>
              </a:rPr>
              <a:t>引脚控制。当</a:t>
            </a:r>
            <a:r>
              <a:rPr lang="en-US" altLang="zh-CN" b="1" dirty="0" smtClean="0">
                <a:latin typeface="+mn-ea"/>
              </a:rPr>
              <a:t>EA=0</a:t>
            </a:r>
            <a:r>
              <a:rPr lang="zh-CN" altLang="en-US" b="1" dirty="0" smtClean="0">
                <a:latin typeface="+mn-ea"/>
              </a:rPr>
              <a:t>执行片内程序存储器，</a:t>
            </a:r>
            <a:r>
              <a:rPr lang="en-US" altLang="zh-CN" b="1" dirty="0" smtClean="0">
                <a:latin typeface="+mn-ea"/>
              </a:rPr>
              <a:t>EA=1</a:t>
            </a:r>
            <a:r>
              <a:rPr lang="zh-CN" altLang="en-US" b="1" dirty="0" smtClean="0">
                <a:latin typeface="+mn-ea"/>
              </a:rPr>
              <a:t>是执行片外程序存储器。目前应用的单片机多采用片内程序存储器方式。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+mn-ea"/>
              </a:rPr>
              <a:t>    程序存储器中的</a:t>
            </a:r>
            <a:r>
              <a:rPr lang="en-US" altLang="zh-CN" b="1" dirty="0" smtClean="0">
                <a:latin typeface="+mn-ea"/>
              </a:rPr>
              <a:t>0000H</a:t>
            </a:r>
            <a:r>
              <a:rPr lang="zh-CN" altLang="en-US" b="1" dirty="0" smtClean="0">
                <a:latin typeface="+mn-ea"/>
              </a:rPr>
              <a:t>地址是系统程序开始的启动地址（即复位地址），内部有</a:t>
            </a:r>
            <a:r>
              <a:rPr lang="en-US" altLang="zh-CN" b="1" dirty="0" smtClean="0">
                <a:latin typeface="+mn-ea"/>
              </a:rPr>
              <a:t>5</a:t>
            </a:r>
            <a:r>
              <a:rPr lang="zh-CN" altLang="en-US" b="1" dirty="0" smtClean="0">
                <a:latin typeface="+mn-ea"/>
              </a:rPr>
              <a:t>个单元地址具有特殊用途，为</a:t>
            </a:r>
            <a:r>
              <a:rPr lang="en-US" altLang="zh-CN" b="1" dirty="0" smtClean="0">
                <a:latin typeface="+mn-ea"/>
              </a:rPr>
              <a:t>5</a:t>
            </a:r>
            <a:r>
              <a:rPr lang="zh-CN" altLang="en-US" b="1" dirty="0" smtClean="0">
                <a:latin typeface="+mn-ea"/>
              </a:rPr>
              <a:t>个中断源的中断入口地址。</a:t>
            </a:r>
            <a:endParaRPr lang="en-US" altLang="zh-CN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chemeClr val="tx2"/>
                </a:solidFill>
                <a:latin typeface="+mn-ea"/>
              </a:rPr>
              <a:t>      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</a:rPr>
              <a:t>启动地址        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</a:rPr>
              <a:t>0000H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	</a:t>
            </a:r>
            <a:r>
              <a:rPr lang="zh-CN" altLang="en-US" b="1" dirty="0" smtClean="0">
                <a:latin typeface="+mn-ea"/>
              </a:rPr>
              <a:t>外中断</a:t>
            </a:r>
            <a:r>
              <a:rPr lang="en-US" altLang="zh-CN" b="1" dirty="0" smtClean="0">
                <a:latin typeface="+mn-ea"/>
              </a:rPr>
              <a:t>0         0003H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	</a:t>
            </a:r>
            <a:r>
              <a:rPr lang="zh-CN" altLang="en-US" b="1" dirty="0" smtClean="0">
                <a:latin typeface="+mn-ea"/>
              </a:rPr>
              <a:t>定时器</a:t>
            </a:r>
            <a:r>
              <a:rPr lang="en-US" altLang="zh-CN" b="1" dirty="0" smtClean="0">
                <a:latin typeface="+mn-ea"/>
              </a:rPr>
              <a:t>T0        000BH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	</a:t>
            </a:r>
            <a:r>
              <a:rPr lang="zh-CN" altLang="en-US" b="1" dirty="0" smtClean="0">
                <a:latin typeface="+mn-ea"/>
              </a:rPr>
              <a:t>外中断</a:t>
            </a:r>
            <a:r>
              <a:rPr lang="en-US" altLang="zh-CN" b="1" dirty="0" smtClean="0">
                <a:latin typeface="+mn-ea"/>
              </a:rPr>
              <a:t>1         0013H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	</a:t>
            </a:r>
            <a:r>
              <a:rPr lang="zh-CN" altLang="en-US" b="1" dirty="0" smtClean="0">
                <a:latin typeface="+mn-ea"/>
              </a:rPr>
              <a:t>定时器</a:t>
            </a:r>
            <a:r>
              <a:rPr lang="en-US" altLang="zh-CN" b="1" dirty="0" smtClean="0">
                <a:latin typeface="+mn-ea"/>
              </a:rPr>
              <a:t>T1        001BH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	</a:t>
            </a:r>
            <a:r>
              <a:rPr lang="zh-CN" altLang="en-US" b="1" dirty="0" smtClean="0">
                <a:latin typeface="+mn-ea"/>
              </a:rPr>
              <a:t>串行口          </a:t>
            </a:r>
            <a:r>
              <a:rPr lang="en-US" altLang="zh-CN" b="1" dirty="0" smtClean="0">
                <a:solidFill>
                  <a:schemeClr val="tx2"/>
                </a:solidFill>
                <a:latin typeface="+mn-ea"/>
              </a:rPr>
              <a:t>0023H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chemeClr val="tx2"/>
                </a:solidFill>
                <a:latin typeface="+mn-ea"/>
              </a:rPr>
              <a:t>   </a:t>
            </a:r>
          </a:p>
        </p:txBody>
      </p:sp>
      <p:sp>
        <p:nvSpPr>
          <p:cNvPr id="4813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FD48D17E-398C-4DA1-94A8-807866D30589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97D6661-65F5-4212-892D-51970CF3E55F}" type="slidenum">
              <a:rPr lang="en-US" altLang="zh-CN" smtClean="0"/>
              <a:t>14</a:t>
            </a:fld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699293" y="411163"/>
            <a:ext cx="7673975" cy="6096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2.4.2 </a:t>
            </a: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内部数据存储器空间</a:t>
            </a:r>
            <a:r>
              <a:rPr lang="zh-CN" altLang="en-US" sz="3200" dirty="0" smtClean="0">
                <a:solidFill>
                  <a:srgbClr val="C00000"/>
                </a:solidFill>
                <a:latin typeface="Franklin Gothic Book" pitchFamily="34" charset="0"/>
              </a:rPr>
              <a:t> </a:t>
            </a:r>
            <a:endParaRPr lang="zh-CN" altLang="en-US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 smtClean="0"/>
              <a:t>       </a:t>
            </a:r>
            <a:r>
              <a:rPr lang="en-US" altLang="zh-CN" sz="2400" b="1" dirty="0" smtClean="0">
                <a:latin typeface="+mn-ea"/>
              </a:rPr>
              <a:t>MCS-51</a:t>
            </a:r>
            <a:r>
              <a:rPr lang="zh-CN" altLang="en-US" sz="2400" b="1" dirty="0" smtClean="0">
                <a:latin typeface="+mn-ea"/>
              </a:rPr>
              <a:t>单片机的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内部数据存储器空间共计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256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字节</a:t>
            </a:r>
            <a:r>
              <a:rPr lang="zh-CN" altLang="en-US" sz="2400" b="1" dirty="0" smtClean="0">
                <a:latin typeface="+mn-ea"/>
              </a:rPr>
              <a:t>，在功能上具体分为片内数据存储器区和特殊功能寄存器区，它们统一编址。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其中数据区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128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字节</a:t>
            </a:r>
            <a:r>
              <a:rPr lang="zh-CN" altLang="en-US" sz="2400" b="1" dirty="0" smtClean="0">
                <a:latin typeface="+mn-ea"/>
              </a:rPr>
              <a:t>，占用</a:t>
            </a:r>
            <a:r>
              <a:rPr lang="en-US" altLang="zh-CN" sz="2400" b="1" dirty="0" smtClean="0">
                <a:latin typeface="+mn-ea"/>
              </a:rPr>
              <a:t>00F-7FH</a:t>
            </a:r>
            <a:r>
              <a:rPr lang="zh-CN" altLang="en-US" sz="2400" b="1" dirty="0" smtClean="0">
                <a:latin typeface="+mn-ea"/>
              </a:rPr>
              <a:t>地址，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特殊功能寄存器区占用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80H-FFH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地址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128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字节空间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en-US" sz="2400" b="1" dirty="0" smtClean="0">
                <a:latin typeface="+mn-ea"/>
              </a:rPr>
              <a:t>如图</a:t>
            </a:r>
            <a:r>
              <a:rPr lang="en-US" altLang="zh-CN" sz="2400" b="1" dirty="0" smtClean="0">
                <a:latin typeface="+mn-ea"/>
              </a:rPr>
              <a:t>2-7</a:t>
            </a:r>
            <a:r>
              <a:rPr lang="zh-CN" altLang="en-US" sz="2400" b="1" dirty="0" smtClean="0">
                <a:latin typeface="+mn-ea"/>
              </a:rPr>
              <a:t>所示。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内部分成：工作寄存器区；位寻址区；通用</a:t>
            </a:r>
            <a:r>
              <a:rPr lang="en-US" altLang="zh-CN" sz="2400" b="1" dirty="0" smtClean="0">
                <a:latin typeface="+mn-ea"/>
              </a:rPr>
              <a:t>RAM</a:t>
            </a:r>
            <a:r>
              <a:rPr lang="zh-CN" altLang="en-US" sz="2400" b="1" dirty="0" smtClean="0">
                <a:latin typeface="+mn-ea"/>
              </a:rPr>
              <a:t>区。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C2E23A7-4FF1-4BD9-AF65-3C2319915998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CN" altLang="zh-CN" sz="1000"/>
          </a:p>
        </p:txBody>
      </p:sp>
      <p:pic>
        <p:nvPicPr>
          <p:cNvPr id="4915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" y="3284988"/>
            <a:ext cx="6736596" cy="252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C945097-ECD9-4E5E-A4A7-58CF09FE98C0}" type="slidenum">
              <a:rPr lang="en-US" altLang="zh-CN" smtClean="0"/>
              <a:t>15</a:t>
            </a:fld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内部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RAM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区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128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个字节，字节地址为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00H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～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7FH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，</a:t>
            </a:r>
            <a:r>
              <a:rPr lang="zh-CN" altLang="en-US" sz="2400" b="1" dirty="0" smtClean="0">
                <a:latin typeface="+mn-ea"/>
              </a:rPr>
              <a:t>如图</a:t>
            </a:r>
            <a:r>
              <a:rPr lang="en-US" altLang="zh-CN" sz="2400" b="1" dirty="0" smtClean="0">
                <a:latin typeface="+mn-ea"/>
              </a:rPr>
              <a:t>2-8</a:t>
            </a:r>
            <a:r>
              <a:rPr lang="zh-CN" altLang="en-US" sz="2400" b="1" dirty="0" smtClean="0">
                <a:latin typeface="+mn-ea"/>
              </a:rPr>
              <a:t>所示。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b="1" dirty="0" smtClean="0"/>
              <a:t>      </a:t>
            </a:r>
            <a:r>
              <a:rPr lang="en-US" altLang="zh-CN" sz="2800" b="1" dirty="0" smtClean="0">
                <a:solidFill>
                  <a:srgbClr val="9900FF"/>
                </a:solidFill>
              </a:rPr>
              <a:t>1. </a:t>
            </a:r>
            <a:r>
              <a:rPr lang="zh-CN" altLang="en-US" sz="2800" b="1" dirty="0" smtClean="0">
                <a:solidFill>
                  <a:srgbClr val="9900FF"/>
                </a:solidFill>
              </a:rPr>
              <a:t>工作寄存器区        </a:t>
            </a:r>
            <a:endParaRPr lang="en-US" altLang="zh-CN" sz="2800" b="1" dirty="0" smtClean="0">
              <a:solidFill>
                <a:srgbClr val="9900FF"/>
              </a:solidFill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工作寄存器共有四组，各组的选择及位地址分配如表</a:t>
            </a:r>
            <a:r>
              <a:rPr lang="en-US" altLang="zh-CN" sz="2400" b="1" dirty="0" smtClean="0">
                <a:latin typeface="+mn-ea"/>
              </a:rPr>
              <a:t>2-2</a:t>
            </a:r>
            <a:r>
              <a:rPr lang="zh-CN" altLang="en-US" sz="2400" b="1" dirty="0" smtClean="0">
                <a:latin typeface="+mn-ea"/>
              </a:rPr>
              <a:t>所示：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400" dirty="0" smtClean="0">
                <a:latin typeface="+mn-ea"/>
              </a:rPr>
              <a:t> 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                                    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50179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8F38F110-AB74-449E-9BA1-64DB2820EF51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图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2" y="3933042"/>
            <a:ext cx="4310062" cy="257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6" y="2553884"/>
            <a:ext cx="4260732" cy="393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E77153C-9479-4C96-9C36-D672826E0809}" type="slidenum">
              <a:rPr lang="en-US" altLang="zh-CN" smtClean="0"/>
              <a:t>16</a:t>
            </a:fld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615950"/>
            <a:ext cx="8928744" cy="552128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其中，由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程序状态寄存器中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en-US" altLang="zh-CN" sz="2400" b="1" dirty="0" smtClean="0">
                <a:latin typeface="+mn-ea"/>
              </a:rPr>
              <a:t>RS1,RS0</a:t>
            </a:r>
            <a:r>
              <a:rPr lang="zh-CN" altLang="en-US" sz="2400" b="1" dirty="0" smtClean="0">
                <a:latin typeface="+mn-ea"/>
              </a:rPr>
              <a:t>位来确定当前使用哪组。编程时，每组工作寄存器名称为</a:t>
            </a:r>
            <a:r>
              <a:rPr lang="en-US" altLang="zh-CN" sz="2400" b="1" dirty="0" smtClean="0">
                <a:latin typeface="+mn-ea"/>
              </a:rPr>
              <a:t>R0,R1--R7</a:t>
            </a:r>
            <a:r>
              <a:rPr lang="zh-CN" altLang="en-US" sz="2400" b="1" dirty="0" smtClean="0">
                <a:latin typeface="+mn-ea"/>
              </a:rPr>
              <a:t>，每组的各寄存器也可以用位地址来确定。共计是四组。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    2. 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位寻址区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    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位寻址区的地址：</a:t>
            </a:r>
            <a:r>
              <a:rPr lang="en-US" altLang="zh-CN" sz="2400" b="1" dirty="0" smtClean="0">
                <a:latin typeface="+mn-ea"/>
              </a:rPr>
              <a:t>20H-2FH</a:t>
            </a:r>
            <a:r>
              <a:rPr lang="zh-CN" altLang="en-US" sz="2400" b="1" dirty="0" smtClean="0">
                <a:latin typeface="+mn-ea"/>
              </a:rPr>
              <a:t>共</a:t>
            </a:r>
            <a:r>
              <a:rPr lang="en-US" altLang="zh-CN" sz="2400" b="1" dirty="0" smtClean="0">
                <a:latin typeface="+mn-ea"/>
              </a:rPr>
              <a:t>16</a:t>
            </a:r>
            <a:r>
              <a:rPr lang="zh-CN" altLang="en-US" sz="2400" b="1" dirty="0" smtClean="0">
                <a:latin typeface="+mn-ea"/>
              </a:rPr>
              <a:t>字节。每字节有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位（</a:t>
            </a:r>
            <a:r>
              <a:rPr lang="en-US" altLang="zh-CN" sz="2400" b="1" dirty="0" smtClean="0">
                <a:latin typeface="+mn-ea"/>
              </a:rPr>
              <a:t>bit,</a:t>
            </a:r>
            <a:r>
              <a:rPr lang="zh-CN" altLang="en-US" sz="2400" b="1" dirty="0" smtClean="0">
                <a:latin typeface="+mn-ea"/>
              </a:rPr>
              <a:t>简称</a:t>
            </a:r>
            <a:r>
              <a:rPr lang="en-US" altLang="zh-CN" sz="2400" b="1" dirty="0" smtClean="0">
                <a:latin typeface="+mn-ea"/>
              </a:rPr>
              <a:t>b</a:t>
            </a:r>
            <a:r>
              <a:rPr lang="zh-CN" altLang="en-US" sz="2400" b="1" dirty="0" smtClean="0">
                <a:latin typeface="+mn-ea"/>
              </a:rPr>
              <a:t>），共</a:t>
            </a:r>
            <a:r>
              <a:rPr lang="en-US" altLang="zh-CN" sz="2400" b="1" dirty="0" smtClean="0">
                <a:latin typeface="+mn-ea"/>
              </a:rPr>
              <a:t>128</a:t>
            </a:r>
            <a:r>
              <a:rPr lang="zh-CN" altLang="en-US" sz="2400" b="1" dirty="0" smtClean="0">
                <a:latin typeface="+mn-ea"/>
              </a:rPr>
              <a:t>位，每一位均有一个位地址，可位寻址、位操作。即按位地址对该位进行置位、复位、求反或判转。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注意：位地址与字节地址编址相同，区分方法区别是编程中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如使用位操作指令，其地址是位地址；</a:t>
            </a:r>
            <a:r>
              <a:rPr lang="zh-CN" altLang="en-US" sz="2400" b="1" dirty="0" smtClean="0">
                <a:latin typeface="+mn-ea"/>
              </a:rPr>
              <a:t>使用字节操作指令，则地址是字节地址。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3. 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通用数据缓冲区</a:t>
            </a:r>
            <a:endParaRPr lang="en-US" altLang="zh-CN" sz="2400" b="1" dirty="0">
              <a:solidFill>
                <a:srgbClr val="9900FF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内部</a:t>
            </a:r>
            <a:r>
              <a:rPr lang="en-US" altLang="zh-CN" sz="2400" b="1" dirty="0" smtClean="0">
                <a:latin typeface="+mn-ea"/>
              </a:rPr>
              <a:t>RAM</a:t>
            </a:r>
            <a:r>
              <a:rPr lang="zh-CN" altLang="en-US" sz="2400" b="1" dirty="0" smtClean="0">
                <a:latin typeface="+mn-ea"/>
              </a:rPr>
              <a:t>中</a:t>
            </a:r>
            <a:r>
              <a:rPr lang="en-US" altLang="zh-CN" sz="2400" b="1" dirty="0" smtClean="0">
                <a:latin typeface="+mn-ea"/>
              </a:rPr>
              <a:t>30H-7FH</a:t>
            </a:r>
            <a:r>
              <a:rPr lang="zh-CN" altLang="en-US" sz="2400" b="1" dirty="0" smtClean="0">
                <a:latin typeface="+mn-ea"/>
              </a:rPr>
              <a:t>为数据缓冲区，用于存放各种数据和中间结果，起到数据存放的效果。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一般应用中常把堆栈开辟在这一区。堆栈区是在中断程序中来保存重要数据（断点地址、现场信息等）的区域，工作原理是“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先进后出</a:t>
            </a:r>
            <a:r>
              <a:rPr lang="zh-CN" altLang="en-US" sz="2400" b="1" dirty="0" smtClean="0">
                <a:latin typeface="+mn-ea"/>
              </a:rPr>
              <a:t>”方式。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120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DCA65B-F8CD-48BD-BFDA-1A3B769C03EB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CN" altLang="zh-CN" sz="1000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44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6542BF3-7382-4A67-8DDF-B9EDFA2CBAD1}" type="slidenum">
              <a:rPr lang="en-US" altLang="zh-CN" smtClean="0"/>
              <a:t>17</a:t>
            </a:fld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82" y="1373664"/>
            <a:ext cx="7848654" cy="5079588"/>
          </a:xfrm>
        </p:spPr>
      </p:pic>
      <p:sp>
        <p:nvSpPr>
          <p:cNvPr id="5222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C428DE-0F8C-4317-9CA7-28291758006C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zh-CN" altLang="zh-CN" sz="1000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444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E3701C6-3503-44AD-A122-E84828B7B8D7}" type="slidenum">
              <a:rPr lang="en-US" altLang="zh-CN" smtClean="0"/>
              <a:t>18</a:t>
            </a:fld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标题 3"/>
          <p:cNvSpPr>
            <a:spLocks noGrp="1" noChangeArrowheads="1"/>
          </p:cNvSpPr>
          <p:nvPr>
            <p:ph type="title"/>
          </p:nvPr>
        </p:nvSpPr>
        <p:spPr>
          <a:xfrm>
            <a:off x="683676" y="425650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2.4.3 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特殊功能寄存器（</a:t>
            </a:r>
            <a:r>
              <a:rPr lang="en-US" altLang="zh-CN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SFR</a:t>
            </a:r>
            <a:r>
              <a:rPr lang="zh-CN" altLang="en-US" sz="30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）</a:t>
            </a:r>
            <a:endParaRPr lang="zh-CN" altLang="en-US" sz="3000" dirty="0" smtClean="0">
              <a:solidFill>
                <a:srgbClr val="C00000"/>
              </a:solidFill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黑体" panose="02010609060101010101" pitchFamily="49" charset="-122"/>
              </a:rPr>
              <a:t>    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 smtClean="0">
                <a:latin typeface="+mn-ea"/>
              </a:rPr>
              <a:t>特殊功能寄存器共</a:t>
            </a:r>
            <a:r>
              <a:rPr lang="en-US" altLang="zh-CN" sz="2400" b="1" dirty="0" smtClean="0">
                <a:latin typeface="+mn-ea"/>
              </a:rPr>
              <a:t>21</a:t>
            </a:r>
            <a:r>
              <a:rPr lang="zh-CN" altLang="en-US" sz="2400" b="1" dirty="0" smtClean="0">
                <a:latin typeface="+mn-ea"/>
              </a:rPr>
              <a:t>个，</a:t>
            </a:r>
            <a:r>
              <a:rPr lang="en-US" altLang="zh-CN" sz="2400" b="1" dirty="0" smtClean="0">
                <a:latin typeface="+mn-ea"/>
              </a:rPr>
              <a:t>SFR</a:t>
            </a:r>
            <a:r>
              <a:rPr lang="zh-CN" altLang="en-US" sz="2400" b="1" dirty="0" smtClean="0">
                <a:latin typeface="+mn-ea"/>
              </a:rPr>
              <a:t>可采用字节寻址方式，部分的</a:t>
            </a:r>
            <a:r>
              <a:rPr lang="en-US" altLang="zh-CN" sz="2400" b="1" dirty="0" smtClean="0">
                <a:latin typeface="+mn-ea"/>
              </a:rPr>
              <a:t>SFR</a:t>
            </a:r>
            <a:r>
              <a:rPr lang="zh-CN" altLang="en-US" sz="2400" b="1" dirty="0" smtClean="0">
                <a:latin typeface="+mn-ea"/>
              </a:rPr>
              <a:t>可进行位寻址。</a:t>
            </a:r>
            <a:r>
              <a:rPr lang="en-US" altLang="zh-CN" sz="2400" b="1" dirty="0" smtClean="0">
                <a:latin typeface="+mn-ea"/>
              </a:rPr>
              <a:t>SFR</a:t>
            </a:r>
            <a:r>
              <a:rPr lang="zh-CN" altLang="en-US" sz="2400" b="1" dirty="0" smtClean="0">
                <a:latin typeface="+mn-ea"/>
              </a:rPr>
              <a:t>如表</a:t>
            </a:r>
            <a:r>
              <a:rPr lang="en-US" altLang="zh-CN" sz="2400" b="1" dirty="0" smtClean="0">
                <a:latin typeface="+mn-ea"/>
              </a:rPr>
              <a:t>2-3</a:t>
            </a:r>
            <a:r>
              <a:rPr lang="zh-CN" altLang="en-US" sz="2400" b="1" dirty="0" smtClean="0">
                <a:latin typeface="+mn-ea"/>
              </a:rPr>
              <a:t>所示。</a:t>
            </a:r>
            <a:r>
              <a:rPr lang="en-US" altLang="zh-CN" sz="2400" b="1" dirty="0" smtClean="0">
                <a:latin typeface="+mn-ea"/>
              </a:rPr>
              <a:t>SFR</a:t>
            </a:r>
            <a:r>
              <a:rPr lang="zh-CN" altLang="en-US" sz="2400" b="1" dirty="0" smtClean="0">
                <a:latin typeface="+mn-ea"/>
              </a:rPr>
              <a:t>的某些寄存器简介：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）堆栈指针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SP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（地址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81H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990033"/>
                </a:solidFill>
                <a:latin typeface="+mn-ea"/>
              </a:rPr>
              <a:t>SP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</a:rPr>
              <a:t>总是指示堆栈顶部在内部</a:t>
            </a:r>
            <a:r>
              <a:rPr lang="en-US" altLang="zh-CN" sz="2400" b="1" dirty="0" smtClean="0">
                <a:solidFill>
                  <a:srgbClr val="990033"/>
                </a:solidFill>
                <a:latin typeface="+mn-ea"/>
              </a:rPr>
              <a:t>RAM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</a:rPr>
              <a:t>块中的位置</a:t>
            </a:r>
            <a:r>
              <a:rPr lang="zh-CN" altLang="en-US" sz="2400" b="1" dirty="0" smtClean="0">
                <a:latin typeface="+mn-ea"/>
              </a:rPr>
              <a:t>，复位后，</a:t>
            </a:r>
            <a:r>
              <a:rPr lang="en-US" altLang="zh-CN" sz="2400" b="1" dirty="0" smtClean="0">
                <a:latin typeface="+mn-ea"/>
              </a:rPr>
              <a:t>SP</a:t>
            </a:r>
            <a:r>
              <a:rPr lang="zh-CN" altLang="en-US" sz="2400" b="1" dirty="0" smtClean="0">
                <a:latin typeface="+mn-ea"/>
              </a:rPr>
              <a:t>中的内容为</a:t>
            </a:r>
            <a:r>
              <a:rPr lang="en-US" altLang="zh-CN" sz="2400" b="1" dirty="0" smtClean="0">
                <a:latin typeface="+mn-ea"/>
              </a:rPr>
              <a:t>07H</a:t>
            </a:r>
            <a:r>
              <a:rPr lang="zh-CN" altLang="en-US" sz="2400" b="1" dirty="0" smtClean="0">
                <a:latin typeface="+mn-ea"/>
              </a:rPr>
              <a:t>。此时，</a:t>
            </a:r>
            <a:r>
              <a:rPr lang="zh-CN" altLang="en-US" sz="2400" b="1" dirty="0" smtClean="0">
                <a:solidFill>
                  <a:srgbClr val="990033"/>
                </a:solidFill>
                <a:latin typeface="+mn-ea"/>
              </a:rPr>
              <a:t>栈顶地址与栈底地址相同</a:t>
            </a:r>
            <a:r>
              <a:rPr lang="zh-CN" altLang="en-US" sz="2400" b="1" dirty="0" smtClean="0">
                <a:latin typeface="+mn-ea"/>
              </a:rPr>
              <a:t>。堆栈的功能如下：保护断点、现场保护。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   堆栈中数据排放地址顺序是向上生长，先低后高。进栈指令</a:t>
            </a:r>
            <a:r>
              <a:rPr lang="en-US" altLang="zh-CN" sz="2400" b="1" dirty="0" smtClean="0">
                <a:latin typeface="+mn-ea"/>
              </a:rPr>
              <a:t>PUSN</a:t>
            </a:r>
            <a:r>
              <a:rPr lang="zh-CN" altLang="en-US" sz="2400" b="1" dirty="0" smtClean="0">
                <a:latin typeface="+mn-ea"/>
              </a:rPr>
              <a:t>、出栈指令</a:t>
            </a:r>
            <a:r>
              <a:rPr lang="en-US" altLang="zh-CN" sz="2400" b="1" dirty="0" smtClean="0">
                <a:latin typeface="+mn-ea"/>
              </a:rPr>
              <a:t>POP,</a:t>
            </a:r>
            <a:r>
              <a:rPr lang="zh-CN" altLang="en-US" sz="2400" b="1" dirty="0" smtClean="0">
                <a:latin typeface="+mn-ea"/>
              </a:rPr>
              <a:t>其工作原理如图</a:t>
            </a:r>
            <a:r>
              <a:rPr lang="en-US" altLang="zh-CN" sz="2400" b="1" dirty="0" smtClean="0">
                <a:latin typeface="+mn-ea"/>
              </a:rPr>
              <a:t>2-8</a:t>
            </a:r>
            <a:r>
              <a:rPr lang="zh-CN" altLang="en-US" sz="2400" b="1" dirty="0" smtClean="0">
                <a:latin typeface="+mn-ea"/>
              </a:rPr>
              <a:t>所示。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）数据指针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DPTR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DPTR</a:t>
            </a:r>
            <a:r>
              <a:rPr lang="zh-CN" altLang="en-US" sz="2400" b="1" dirty="0" smtClean="0">
                <a:latin typeface="+mn-ea"/>
              </a:rPr>
              <a:t>是</a:t>
            </a:r>
            <a:r>
              <a:rPr lang="en-US" altLang="zh-CN" sz="2400" b="1" dirty="0" smtClean="0">
                <a:latin typeface="+mn-ea"/>
              </a:rPr>
              <a:t>16</a:t>
            </a:r>
            <a:r>
              <a:rPr lang="zh-CN" altLang="en-US" sz="2400" b="1" dirty="0" smtClean="0">
                <a:latin typeface="+mn-ea"/>
              </a:rPr>
              <a:t>位的数据指针寄存器，由二个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位寄存器组成。高位字节寄存器用</a:t>
            </a:r>
            <a:r>
              <a:rPr lang="en-US" altLang="zh-CN" sz="2400" b="1" dirty="0" smtClean="0">
                <a:latin typeface="+mn-ea"/>
              </a:rPr>
              <a:t>DPH</a:t>
            </a:r>
            <a:r>
              <a:rPr lang="zh-CN" altLang="en-US" sz="2400" b="1" dirty="0" smtClean="0">
                <a:latin typeface="+mn-ea"/>
              </a:rPr>
              <a:t>表示</a:t>
            </a:r>
            <a:r>
              <a:rPr lang="en-US" altLang="zh-CN" sz="2400" b="1" dirty="0" smtClean="0">
                <a:latin typeface="+mn-ea"/>
              </a:rPr>
              <a:t>(83H)</a:t>
            </a:r>
            <a:r>
              <a:rPr lang="zh-CN" altLang="en-US" sz="2400" b="1" dirty="0" smtClean="0">
                <a:latin typeface="+mn-ea"/>
              </a:rPr>
              <a:t>，低位字节寄存器用</a:t>
            </a:r>
            <a:r>
              <a:rPr lang="en-US" altLang="zh-CN" sz="2400" b="1" dirty="0" smtClean="0">
                <a:latin typeface="+mn-ea"/>
              </a:rPr>
              <a:t>DPL</a:t>
            </a:r>
            <a:r>
              <a:rPr lang="zh-CN" altLang="en-US" sz="2400" b="1" dirty="0" smtClean="0">
                <a:latin typeface="+mn-ea"/>
              </a:rPr>
              <a:t>表示</a:t>
            </a:r>
            <a:r>
              <a:rPr lang="en-US" altLang="zh-CN" sz="2400" b="1" dirty="0" smtClean="0">
                <a:latin typeface="+mn-ea"/>
              </a:rPr>
              <a:t>(84H)</a:t>
            </a:r>
            <a:r>
              <a:rPr lang="zh-CN" altLang="en-US" sz="2400" b="1" dirty="0" smtClean="0">
                <a:latin typeface="+mn-ea"/>
              </a:rPr>
              <a:t>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寄存器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（地址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F0H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</a:t>
            </a:r>
            <a:endParaRPr lang="en-US" altLang="zh-CN" sz="2400" b="1" dirty="0" smtClean="0">
              <a:solidFill>
                <a:srgbClr val="3333CC"/>
              </a:solidFill>
              <a:latin typeface="+mn-ea"/>
            </a:endParaRP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为执行乘法和除法操作设置的。在不执行乘、除的情况下，可当作一个普通寄存器来使用。</a:t>
            </a:r>
          </a:p>
        </p:txBody>
      </p:sp>
      <p:sp>
        <p:nvSpPr>
          <p:cNvPr id="5325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5F4D369F-08C7-4433-87FB-A304BA3ACBF8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40109A8-EEC6-4E21-9CDB-A1C0EAEC3933}" type="slidenum">
              <a:rPr lang="en-US" altLang="zh-CN" smtClean="0"/>
              <a:t>19</a:t>
            </a:fld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内部各功能部件通过</a:t>
            </a:r>
            <a:r>
              <a:rPr lang="zh-CN" altLang="en-US" sz="2400" b="1" dirty="0" smtClean="0">
                <a:solidFill>
                  <a:srgbClr val="990000"/>
                </a:solidFill>
                <a:latin typeface="+mn-ea"/>
              </a:rPr>
              <a:t>片内总线连接</a:t>
            </a:r>
            <a:r>
              <a:rPr lang="zh-CN" altLang="en-US" sz="2400" b="1" dirty="0" smtClean="0">
                <a:latin typeface="+mn-ea"/>
              </a:rPr>
              <a:t>而成。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 smtClean="0">
                <a:latin typeface="+mn-ea"/>
              </a:rPr>
              <a:t>对各种功能部件的控制是采用特殊功能寄存器（</a:t>
            </a:r>
            <a:r>
              <a:rPr lang="en-US" altLang="zh-CN" sz="2400" b="1" dirty="0" smtClean="0">
                <a:latin typeface="+mn-ea"/>
              </a:rPr>
              <a:t>Special Function Register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solidFill>
                  <a:srgbClr val="990000"/>
                </a:solidFill>
                <a:latin typeface="+mn-ea"/>
              </a:rPr>
              <a:t>SFR</a:t>
            </a:r>
            <a:r>
              <a:rPr lang="zh-CN" altLang="en-US" sz="2400" b="1" dirty="0" smtClean="0">
                <a:latin typeface="+mn-ea"/>
              </a:rPr>
              <a:t>）的集中控制方式。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1.CPU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（微控制器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\MCU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）：</a:t>
            </a:r>
            <a:r>
              <a:rPr lang="zh-CN" altLang="en-US" sz="2400" b="1" dirty="0" smtClean="0">
                <a:latin typeface="+mn-ea"/>
              </a:rPr>
              <a:t>包括了运算器和控制器两大部分，只是增加了面向控制的位处理功能。</a:t>
            </a:r>
            <a:endParaRPr lang="en-US" altLang="zh-CN" sz="2400" b="1" dirty="0" smtClean="0">
              <a:latin typeface="+mn-ea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2.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数据存储器（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RAM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）：</a:t>
            </a:r>
            <a:r>
              <a:rPr lang="zh-CN" altLang="en-US" sz="2400" b="1" dirty="0" smtClean="0">
                <a:latin typeface="+mn-ea"/>
              </a:rPr>
              <a:t>片内为</a:t>
            </a:r>
            <a:r>
              <a:rPr lang="en-US" altLang="zh-CN" sz="2400" b="1" dirty="0" smtClean="0">
                <a:latin typeface="+mn-ea"/>
              </a:rPr>
              <a:t>128</a:t>
            </a:r>
            <a:r>
              <a:rPr lang="zh-CN" altLang="en-US" sz="2400" b="1" dirty="0" smtClean="0">
                <a:latin typeface="+mn-ea"/>
              </a:rPr>
              <a:t>字节（</a:t>
            </a:r>
            <a:r>
              <a:rPr lang="en-US" altLang="zh-CN" sz="2400" b="1" dirty="0" smtClean="0">
                <a:latin typeface="+mn-ea"/>
              </a:rPr>
              <a:t>52</a:t>
            </a:r>
            <a:r>
              <a:rPr lang="zh-CN" altLang="en-US" sz="2400" b="1" dirty="0" smtClean="0">
                <a:latin typeface="+mn-ea"/>
              </a:rPr>
              <a:t>系列</a:t>
            </a:r>
            <a:r>
              <a:rPr lang="en-US" altLang="zh-CN" sz="2400" b="1" dirty="0" smtClean="0">
                <a:latin typeface="+mn-ea"/>
              </a:rPr>
              <a:t>256</a:t>
            </a:r>
            <a:r>
              <a:rPr lang="zh-CN" altLang="en-US" sz="2400" b="1" dirty="0" smtClean="0">
                <a:latin typeface="+mn-ea"/>
              </a:rPr>
              <a:t>字节）</a:t>
            </a:r>
            <a:endParaRPr lang="en-US" altLang="zh-CN" sz="2400" b="1" dirty="0" smtClean="0">
              <a:latin typeface="+mn-ea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3.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程序存储器（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ROM/Flash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）：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例如</a:t>
            </a:r>
            <a:r>
              <a:rPr lang="en-US" altLang="zh-CN" sz="2400" b="1" dirty="0" smtClean="0">
                <a:latin typeface="+mn-ea"/>
              </a:rPr>
              <a:t>89C51/89C52/89C55/89C58:4K/8K/20K/32K</a:t>
            </a:r>
            <a:r>
              <a:rPr lang="zh-CN" altLang="en-US" sz="2400" b="1" dirty="0" smtClean="0">
                <a:latin typeface="+mn-ea"/>
              </a:rPr>
              <a:t>字节闪存。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4.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中断系统 </a:t>
            </a:r>
            <a:r>
              <a:rPr lang="zh-CN" altLang="en-US" sz="2400" b="1" dirty="0" smtClean="0">
                <a:latin typeface="+mn-ea"/>
              </a:rPr>
              <a:t>：</a:t>
            </a:r>
            <a:r>
              <a:rPr lang="en-US" altLang="zh-CN" sz="2400" b="1" dirty="0" smtClean="0">
                <a:latin typeface="+mn-ea"/>
              </a:rPr>
              <a:t>5/6</a:t>
            </a:r>
            <a:r>
              <a:rPr lang="zh-CN" altLang="en-US" sz="2400" b="1" dirty="0" smtClean="0">
                <a:latin typeface="+mn-ea"/>
              </a:rPr>
              <a:t>个中断源（</a:t>
            </a:r>
            <a:r>
              <a:rPr lang="en-US" altLang="zh-CN" sz="2400" b="1" dirty="0" smtClean="0">
                <a:latin typeface="+mn-ea"/>
              </a:rPr>
              <a:t>52</a:t>
            </a:r>
            <a:r>
              <a:rPr lang="zh-CN" altLang="en-US" sz="2400" b="1" dirty="0" smtClean="0">
                <a:latin typeface="+mn-ea"/>
              </a:rPr>
              <a:t>系列</a:t>
            </a:r>
            <a:r>
              <a:rPr lang="en-US" altLang="zh-CN" sz="2400" b="1" dirty="0" smtClean="0">
                <a:latin typeface="+mn-ea"/>
              </a:rPr>
              <a:t>6</a:t>
            </a:r>
            <a:r>
              <a:rPr lang="zh-CN" altLang="en-US" sz="2400" b="1" dirty="0" smtClean="0">
                <a:latin typeface="+mn-ea"/>
              </a:rPr>
              <a:t>个）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5.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定时器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/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计数器： </a:t>
            </a:r>
            <a:r>
              <a:rPr lang="en-US" altLang="zh-CN" sz="2400" b="1" dirty="0" smtClean="0">
                <a:latin typeface="+mn-ea"/>
              </a:rPr>
              <a:t>2/3</a:t>
            </a:r>
            <a:r>
              <a:rPr lang="zh-CN" altLang="en-US" sz="2400" b="1" dirty="0" smtClean="0">
                <a:latin typeface="+mn-ea"/>
              </a:rPr>
              <a:t>个（</a:t>
            </a:r>
            <a:r>
              <a:rPr lang="en-US" altLang="zh-CN" sz="2400" b="1" dirty="0" smtClean="0">
                <a:latin typeface="+mn-ea"/>
              </a:rPr>
              <a:t>52</a:t>
            </a:r>
            <a:r>
              <a:rPr lang="zh-CN" altLang="en-US" sz="2400" b="1" dirty="0" smtClean="0">
                <a:latin typeface="+mn-ea"/>
              </a:rPr>
              <a:t>系列</a:t>
            </a:r>
            <a:r>
              <a:rPr lang="en-US" altLang="zh-CN" sz="2400" b="1" dirty="0" smtClean="0">
                <a:latin typeface="+mn-ea"/>
              </a:rPr>
              <a:t>3</a:t>
            </a:r>
            <a:r>
              <a:rPr lang="zh-CN" altLang="en-US" sz="2400" b="1" dirty="0" smtClean="0">
                <a:latin typeface="+mn-ea"/>
              </a:rPr>
              <a:t>个）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6.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串行口：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个全双工的异步串行口，具有多种工作方式。</a:t>
            </a:r>
            <a:endParaRPr lang="en-US" altLang="zh-CN" sz="2400" b="1" dirty="0" smtClean="0">
              <a:latin typeface="+mn-ea"/>
            </a:endParaRPr>
          </a:p>
          <a:p>
            <a:pPr marL="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    7.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并行</a:t>
            </a: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位</a:t>
            </a: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口</a:t>
            </a: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4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个：</a:t>
            </a:r>
            <a:r>
              <a:rPr lang="zh-CN" altLang="en-US" sz="2400" b="1" dirty="0" smtClean="0">
                <a:solidFill>
                  <a:schemeClr val="hlink"/>
                </a:solidFill>
                <a:latin typeface="黑体" panose="02010609060101010101" pitchFamily="49" charset="-122"/>
              </a:rPr>
              <a:t>   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P2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P3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P0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</a:t>
            </a:r>
          </a:p>
          <a:p>
            <a:pPr marL="0" indent="-60960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    </a:t>
            </a: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8.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特殊功能寄存器（</a:t>
            </a: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SFR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）：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共有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21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个。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SFR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是具有特殊功能的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RAM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区，担任片内各个功能部件的控制寄存器和状态寄存器任务，具体映射在片内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RAM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区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80H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～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FFH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的区间内。</a:t>
            </a:r>
            <a:r>
              <a:rPr lang="zh-CN" altLang="en-US" sz="2400" dirty="0" smtClean="0"/>
              <a:t> </a:t>
            </a:r>
            <a:endParaRPr lang="zh-CN" altLang="en-US" sz="2400" b="1" dirty="0" smtClean="0">
              <a:latin typeface="黑体" panose="02010609060101010101" pitchFamily="49" charset="-122"/>
            </a:endParaRPr>
          </a:p>
        </p:txBody>
      </p:sp>
      <p:sp>
        <p:nvSpPr>
          <p:cNvPr id="3789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006EF64B-181E-4EC8-9CA5-2B3ED7B5CA1C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D9EE2D7-D603-4E77-B419-BC7E0A166B5A}" type="slidenum">
              <a:rPr lang="en-US" altLang="zh-CN" smtClean="0"/>
              <a:t>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4274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3814E114-36B1-4DDC-9517-9F4D352AC680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54275" name="Picture 1029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9036050" cy="590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文本框 1"/>
          <p:cNvSpPr txBox="1">
            <a:spLocks noChangeArrowheads="1"/>
          </p:cNvSpPr>
          <p:nvPr/>
        </p:nvSpPr>
        <p:spPr bwMode="auto">
          <a:xfrm>
            <a:off x="1079500" y="142875"/>
            <a:ext cx="698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Franklin Gothic Book" pitchFamily="34" charset="0"/>
                <a:ea typeface="黑体" pitchFamily="49" charset="-122"/>
              </a:rPr>
              <a:t>表</a:t>
            </a:r>
            <a:r>
              <a:rPr lang="en-US" altLang="zh-CN" sz="2400" b="1" dirty="0">
                <a:latin typeface="Franklin Gothic Book" pitchFamily="34" charset="0"/>
                <a:ea typeface="黑体" pitchFamily="49" charset="-122"/>
              </a:rPr>
              <a:t>2-3   MCS-51</a:t>
            </a:r>
            <a:r>
              <a:rPr lang="zh-CN" altLang="en-US" sz="2400" b="1" dirty="0">
                <a:latin typeface="Franklin Gothic Book" pitchFamily="34" charset="0"/>
                <a:ea typeface="黑体" pitchFamily="49" charset="-122"/>
              </a:rPr>
              <a:t>单片机的</a:t>
            </a:r>
            <a:r>
              <a:rPr lang="en-US" altLang="zh-CN" sz="2400" b="1" dirty="0">
                <a:latin typeface="Franklin Gothic Book" pitchFamily="34" charset="0"/>
                <a:ea typeface="黑体" pitchFamily="49" charset="-122"/>
              </a:rPr>
              <a:t>SFR</a:t>
            </a:r>
            <a:r>
              <a:rPr lang="zh-CN" altLang="en-US" sz="2400" b="1" dirty="0">
                <a:latin typeface="Franklin Gothic Book" pitchFamily="34" charset="0"/>
                <a:ea typeface="黑体" pitchFamily="49" charset="-122"/>
              </a:rPr>
              <a:t>名称及其分布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23135D5-4914-4615-AC19-A91DEE26777D}" type="slidenum">
              <a:rPr lang="en-US" altLang="zh-CN" smtClean="0"/>
              <a:t>20</a:t>
            </a:fld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内容占位符 2"/>
          <p:cNvSpPr>
            <a:spLocks noGrp="1"/>
          </p:cNvSpPr>
          <p:nvPr>
            <p:ph idx="1"/>
          </p:nvPr>
        </p:nvSpPr>
        <p:spPr>
          <a:xfrm>
            <a:off x="107628" y="188730"/>
            <a:ext cx="8928744" cy="594850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 b="1" dirty="0" smtClean="0"/>
              <a:t>        图</a:t>
            </a:r>
            <a:r>
              <a:rPr lang="en-US" altLang="zh-CN" sz="2400" b="1" dirty="0" smtClean="0"/>
              <a:t>2-9 </a:t>
            </a:r>
            <a:r>
              <a:rPr lang="zh-CN" altLang="en-US" sz="2400" b="1" dirty="0" smtClean="0"/>
              <a:t>左图进栈工作过程，右图出栈工作过程</a:t>
            </a:r>
            <a:endParaRPr lang="en-US" altLang="zh-CN" sz="2400" b="1" dirty="0" smtClean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400" b="1" dirty="0" smtClean="0"/>
              <a:t>        </a:t>
            </a:r>
            <a:r>
              <a:rPr lang="zh-CN" altLang="en-US" sz="2400" b="1" dirty="0" smtClean="0"/>
              <a:t>例如，设（</a:t>
            </a:r>
            <a:r>
              <a:rPr lang="en-US" altLang="zh-CN" sz="2400" b="1" dirty="0" smtClean="0"/>
              <a:t>SP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=60H</a:t>
            </a:r>
            <a:r>
              <a:rPr lang="zh-CN" altLang="en-US" sz="2400" b="1" dirty="0" smtClean="0"/>
              <a:t>，执行进栈指令</a:t>
            </a:r>
            <a:r>
              <a:rPr lang="en-US" altLang="zh-CN" sz="2400" b="1" dirty="0" smtClean="0"/>
              <a:t>PUSH</a:t>
            </a:r>
            <a:r>
              <a:rPr lang="zh-CN" altLang="en-US" sz="2400" b="1" dirty="0" smtClean="0"/>
              <a:t>（如保护断点）后，将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PC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的低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8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位内容压入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61H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中，高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8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位压入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62H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中。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400" b="1" dirty="0" smtClean="0"/>
              <a:t>        PUSH  DPTR</a:t>
            </a:r>
            <a:r>
              <a:rPr lang="zh-CN" altLang="en-US" sz="2400" b="1" dirty="0" smtClean="0"/>
              <a:t>指令也同样，先放</a:t>
            </a:r>
            <a:r>
              <a:rPr lang="en-US" altLang="zh-CN" sz="2400" b="1" dirty="0" smtClean="0"/>
              <a:t>DPL</a:t>
            </a:r>
            <a:r>
              <a:rPr lang="zh-CN" altLang="en-US" sz="2400" b="1" dirty="0" smtClean="0"/>
              <a:t>，在进栈</a:t>
            </a:r>
            <a:r>
              <a:rPr lang="en-US" altLang="zh-CN" sz="2400" b="1" dirty="0" smtClean="0"/>
              <a:t>DPH</a:t>
            </a:r>
            <a:r>
              <a:rPr lang="zh-CN" altLang="en-US" sz="2400" b="1" dirty="0" smtClean="0"/>
              <a:t>。</a:t>
            </a:r>
          </a:p>
          <a:p>
            <a:pPr marL="0" indent="0">
              <a:buFont typeface="Wingdings" pitchFamily="2" charset="2"/>
              <a:buNone/>
            </a:pPr>
            <a:endParaRPr lang="en-US" altLang="zh-CN" sz="2400" b="1" dirty="0" smtClean="0"/>
          </a:p>
          <a:p>
            <a:pPr marL="0" indent="0">
              <a:buFont typeface="Wingdings" pitchFamily="2" charset="2"/>
              <a:buNone/>
            </a:pPr>
            <a:endParaRPr lang="en-US" altLang="zh-CN" sz="2400" b="1" dirty="0" smtClean="0"/>
          </a:p>
          <a:p>
            <a:pPr marL="0" indent="0">
              <a:buFont typeface="Wingdings" pitchFamily="2" charset="2"/>
              <a:buNone/>
            </a:pPr>
            <a:endParaRPr lang="zh-CN" altLang="en-US" sz="2400" b="1" dirty="0" smtClean="0"/>
          </a:p>
        </p:txBody>
      </p:sp>
      <p:sp>
        <p:nvSpPr>
          <p:cNvPr id="5529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33F8A42-3455-40F5-B686-9A97B0E84B4B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CN" altLang="zh-CN" sz="1000"/>
          </a:p>
        </p:txBody>
      </p:sp>
      <p:pic>
        <p:nvPicPr>
          <p:cNvPr id="5530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6" y="1772862"/>
            <a:ext cx="4371549" cy="47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2" y="1772862"/>
            <a:ext cx="4299116" cy="47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95789AD-E7DE-41EB-A74F-95CF3F95CA37}" type="slidenum">
              <a:rPr lang="en-US" altLang="zh-CN" smtClean="0"/>
              <a:t>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5"/>
          <p:cNvSpPr>
            <a:spLocks noGrp="1" noChangeArrowheads="1"/>
          </p:cNvSpPr>
          <p:nvPr>
            <p:ph type="title"/>
          </p:nvPr>
        </p:nvSpPr>
        <p:spPr>
          <a:xfrm>
            <a:off x="611670" y="476754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990000"/>
                </a:solidFill>
                <a:latin typeface="黑体" pitchFamily="49" charset="-122"/>
              </a:rPr>
              <a:t>2.4.4  </a:t>
            </a:r>
            <a:r>
              <a:rPr lang="zh-CN" altLang="en-US" sz="3200" b="1" dirty="0" smtClean="0">
                <a:solidFill>
                  <a:srgbClr val="990000"/>
                </a:solidFill>
                <a:latin typeface="黑体" pitchFamily="49" charset="-122"/>
              </a:rPr>
              <a:t>位地址空间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黑体" panose="02010609060101010101" pitchFamily="49" charset="-122"/>
              </a:rPr>
              <a:t>  </a:t>
            </a:r>
            <a:r>
              <a:rPr lang="zh-CN" altLang="en-US" sz="2400" b="1" dirty="0" smtClean="0">
                <a:latin typeface="+mn-ea"/>
              </a:rPr>
              <a:t>位地址空间共</a:t>
            </a:r>
            <a:r>
              <a:rPr lang="en-US" altLang="zh-CN" sz="2400" b="1" dirty="0" smtClean="0">
                <a:latin typeface="+mn-ea"/>
              </a:rPr>
              <a:t>211</a:t>
            </a:r>
            <a:r>
              <a:rPr lang="zh-CN" altLang="en-US" sz="2400" b="1" dirty="0" smtClean="0">
                <a:latin typeface="+mn-ea"/>
              </a:rPr>
              <a:t>个，内部</a:t>
            </a:r>
            <a:r>
              <a:rPr lang="en-US" altLang="zh-CN" sz="2400" b="1" dirty="0" smtClean="0">
                <a:latin typeface="+mn-ea"/>
              </a:rPr>
              <a:t>RAM</a:t>
            </a:r>
            <a:r>
              <a:rPr lang="zh-CN" altLang="en-US" sz="2400" b="1" dirty="0" smtClean="0">
                <a:latin typeface="+mn-ea"/>
              </a:rPr>
              <a:t>区</a:t>
            </a:r>
            <a:r>
              <a:rPr lang="en-US" altLang="zh-CN" sz="2400" b="1" dirty="0" smtClean="0">
                <a:latin typeface="+mn-ea"/>
              </a:rPr>
              <a:t>128</a:t>
            </a:r>
            <a:r>
              <a:rPr lang="zh-CN" altLang="en-US" sz="2400" b="1" dirty="0" smtClean="0">
                <a:latin typeface="+mn-ea"/>
              </a:rPr>
              <a:t>个，</a:t>
            </a:r>
            <a:r>
              <a:rPr lang="en-US" altLang="zh-CN" sz="2400" b="1" dirty="0" smtClean="0">
                <a:latin typeface="+mn-ea"/>
              </a:rPr>
              <a:t>SFR</a:t>
            </a:r>
            <a:r>
              <a:rPr lang="zh-CN" altLang="en-US" sz="2400" b="1" dirty="0" smtClean="0">
                <a:latin typeface="+mn-ea"/>
              </a:rPr>
              <a:t>中</a:t>
            </a:r>
            <a:r>
              <a:rPr lang="en-US" altLang="zh-CN" sz="2400" b="1" dirty="0" smtClean="0">
                <a:latin typeface="+mn-ea"/>
              </a:rPr>
              <a:t>83</a:t>
            </a:r>
            <a:r>
              <a:rPr lang="zh-CN" altLang="en-US" sz="2400" b="1" dirty="0" smtClean="0">
                <a:latin typeface="+mn-ea"/>
              </a:rPr>
              <a:t>个寻址位。内部</a:t>
            </a:r>
            <a:r>
              <a:rPr lang="en-US" altLang="zh-CN" sz="2400" b="1" dirty="0" smtClean="0">
                <a:latin typeface="+mn-ea"/>
              </a:rPr>
              <a:t>RAM</a:t>
            </a:r>
            <a:r>
              <a:rPr lang="zh-CN" altLang="en-US" sz="2400" b="1" dirty="0" smtClean="0">
                <a:latin typeface="+mn-ea"/>
              </a:rPr>
              <a:t>的可寻址位</a:t>
            </a:r>
            <a:r>
              <a:rPr lang="en-US" altLang="zh-CN" sz="2400" b="1" dirty="0" smtClean="0">
                <a:latin typeface="+mn-ea"/>
              </a:rPr>
              <a:t>128</a:t>
            </a:r>
            <a:r>
              <a:rPr lang="zh-CN" altLang="en-US" sz="2400" b="1" dirty="0" smtClean="0">
                <a:latin typeface="+mn-ea"/>
              </a:rPr>
              <a:t>个</a:t>
            </a:r>
            <a:r>
              <a:rPr lang="en-US" altLang="zh-CN" sz="2400" b="1" dirty="0" smtClean="0">
                <a:latin typeface="+mn-ea"/>
              </a:rPr>
              <a:t>(</a:t>
            </a:r>
            <a:r>
              <a:rPr lang="zh-CN" altLang="en-US" sz="2400" b="1" dirty="0" smtClean="0">
                <a:latin typeface="+mn-ea"/>
              </a:rPr>
              <a:t>字节地址</a:t>
            </a:r>
            <a:r>
              <a:rPr lang="en-US" altLang="zh-CN" sz="2400" b="1" dirty="0" smtClean="0">
                <a:latin typeface="+mn-ea"/>
              </a:rPr>
              <a:t>20H</a:t>
            </a:r>
            <a:r>
              <a:rPr lang="zh-CN" altLang="en-US" sz="2400" b="1" dirty="0" smtClean="0">
                <a:latin typeface="+mn-ea"/>
              </a:rPr>
              <a:t>～</a:t>
            </a:r>
            <a:r>
              <a:rPr lang="en-US" altLang="zh-CN" sz="2400" b="1" dirty="0" smtClean="0">
                <a:latin typeface="+mn-ea"/>
              </a:rPr>
              <a:t>2FH) </a:t>
            </a:r>
            <a:r>
              <a:rPr lang="zh-CN" altLang="en-US" sz="2400" b="1" dirty="0">
                <a:latin typeface="+mn-ea"/>
              </a:rPr>
              <a:t>，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位地址范围为</a:t>
            </a:r>
            <a:r>
              <a:rPr lang="zh-CN" altLang="en-US" sz="2400" b="1" dirty="0">
                <a:latin typeface="+mn-ea"/>
              </a:rPr>
              <a:t>：</a:t>
            </a:r>
            <a:r>
              <a:rPr lang="en-US" altLang="zh-CN" sz="2400" b="1" dirty="0">
                <a:latin typeface="+mn-ea"/>
              </a:rPr>
              <a:t>00H</a:t>
            </a:r>
            <a:r>
              <a:rPr lang="zh-CN" altLang="en-US" sz="2400" b="1" dirty="0">
                <a:latin typeface="+mn-ea"/>
              </a:rPr>
              <a:t>～</a:t>
            </a:r>
            <a:r>
              <a:rPr lang="en-US" altLang="zh-CN" sz="2400" b="1" dirty="0">
                <a:latin typeface="+mn-ea"/>
              </a:rPr>
              <a:t>FFH</a:t>
            </a:r>
            <a:r>
              <a:rPr lang="zh-CN" altLang="en-US" sz="2400" b="1" dirty="0">
                <a:latin typeface="+mn-ea"/>
              </a:rPr>
              <a:t>。如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表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2-4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所示。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6323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534B3F16-CA90-4C36-9B42-42AD39AD52FA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793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76904"/>
            <a:ext cx="8785225" cy="424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5618432-4943-496F-A1A9-FA3DA4242040}" type="slidenum">
              <a:rPr lang="en-US" altLang="zh-CN" smtClean="0"/>
              <a:t>22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652" y="82570"/>
            <a:ext cx="8013335" cy="609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特殊功能寄存器</a:t>
            </a:r>
            <a:r>
              <a:rPr lang="en-US" altLang="zh-CN" dirty="0">
                <a:solidFill>
                  <a:schemeClr val="tx1"/>
                </a:solidFill>
              </a:rPr>
              <a:t>SFR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83</a:t>
            </a:r>
            <a:r>
              <a:rPr lang="zh-CN" altLang="en-US" dirty="0">
                <a:solidFill>
                  <a:schemeClr val="tx1"/>
                </a:solidFill>
              </a:rPr>
              <a:t>个可寻址位，如表</a:t>
            </a:r>
            <a:r>
              <a:rPr lang="en-US" altLang="zh-CN" dirty="0">
                <a:solidFill>
                  <a:schemeClr val="tx1"/>
                </a:solidFill>
              </a:rPr>
              <a:t>2-5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346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16B4E075-698A-4E48-AA70-C9EC628AC3DE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sp>
        <p:nvSpPr>
          <p:cNvPr id="57347" name="Text Box 7"/>
          <p:cNvSpPr txBox="1">
            <a:spLocks noChangeArrowheads="1"/>
          </p:cNvSpPr>
          <p:nvPr/>
        </p:nvSpPr>
        <p:spPr bwMode="auto">
          <a:xfrm>
            <a:off x="2209800" y="64008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CN" altLang="zh-CN" sz="2400">
              <a:latin typeface="Times New Roman" pitchFamily="18" charset="0"/>
              <a:ea typeface="华文新魏" pitchFamily="2" charset="-122"/>
            </a:endParaRPr>
          </a:p>
        </p:txBody>
      </p:sp>
      <p:pic>
        <p:nvPicPr>
          <p:cNvPr id="5734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785"/>
            <a:ext cx="8928100" cy="556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BE6814D-B39D-4735-AF73-48E3675FED70}" type="slidenum">
              <a:rPr lang="en-US" altLang="zh-CN" smtClean="0"/>
              <a:t>23</a:t>
            </a:fld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特殊功能寄存器</a:t>
            </a:r>
            <a:r>
              <a:rPr lang="en-US" altLang="zh-CN" dirty="0"/>
              <a:t>SFR</a:t>
            </a:r>
            <a:r>
              <a:rPr lang="zh-CN" altLang="en-US" dirty="0">
                <a:solidFill>
                  <a:schemeClr val="accent2"/>
                </a:solidFill>
              </a:rPr>
              <a:t>可被位寻址的寄存器有</a:t>
            </a:r>
            <a:r>
              <a:rPr lang="en-US" altLang="zh-CN" dirty="0">
                <a:solidFill>
                  <a:schemeClr val="accent2"/>
                </a:solidFill>
              </a:rPr>
              <a:t>11</a:t>
            </a:r>
            <a:r>
              <a:rPr lang="zh-CN" altLang="en-US" dirty="0">
                <a:solidFill>
                  <a:schemeClr val="accent2"/>
                </a:solidFill>
              </a:rPr>
              <a:t>个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2"/>
                </a:solidFill>
              </a:rPr>
              <a:t>共有位地址</a:t>
            </a:r>
            <a:r>
              <a:rPr lang="en-US" altLang="zh-CN" dirty="0">
                <a:solidFill>
                  <a:schemeClr val="accent2"/>
                </a:solidFill>
              </a:rPr>
              <a:t>88</a:t>
            </a:r>
            <a:r>
              <a:rPr lang="zh-CN" altLang="en-US" dirty="0">
                <a:solidFill>
                  <a:schemeClr val="accent2"/>
                </a:solidFill>
              </a:rPr>
              <a:t>个</a:t>
            </a:r>
            <a:r>
              <a:rPr lang="zh-CN" altLang="en-US" dirty="0"/>
              <a:t>，其中</a:t>
            </a:r>
            <a:r>
              <a:rPr lang="en-US" altLang="zh-CN" dirty="0"/>
              <a:t>5</a:t>
            </a:r>
            <a:r>
              <a:rPr lang="zh-CN" altLang="en-US" dirty="0"/>
              <a:t>个位未用，</a:t>
            </a:r>
            <a:r>
              <a:rPr lang="zh-CN" altLang="en-US" dirty="0">
                <a:solidFill>
                  <a:schemeClr val="accent2"/>
                </a:solidFill>
              </a:rPr>
              <a:t>其余</a:t>
            </a:r>
            <a:r>
              <a:rPr lang="en-US" altLang="zh-CN" dirty="0">
                <a:solidFill>
                  <a:schemeClr val="accent2"/>
                </a:solidFill>
              </a:rPr>
              <a:t>83</a:t>
            </a:r>
            <a:r>
              <a:rPr lang="zh-CN" altLang="en-US" dirty="0">
                <a:solidFill>
                  <a:schemeClr val="accent2"/>
                </a:solidFill>
              </a:rPr>
              <a:t>个位的位地址离散地分布</a:t>
            </a:r>
            <a:r>
              <a:rPr lang="zh-CN" altLang="en-US" dirty="0"/>
              <a:t>于片内数据存储器区字节地址为</a:t>
            </a:r>
            <a:r>
              <a:rPr lang="en-US" altLang="zh-CN" dirty="0"/>
              <a:t>80H</a:t>
            </a:r>
            <a:r>
              <a:rPr lang="zh-CN" altLang="en-US" dirty="0"/>
              <a:t>～</a:t>
            </a:r>
            <a:r>
              <a:rPr lang="en-US" altLang="zh-CN" dirty="0"/>
              <a:t>FFH</a:t>
            </a:r>
            <a:r>
              <a:rPr lang="zh-CN" altLang="en-US" dirty="0"/>
              <a:t>的范围内。</a:t>
            </a:r>
          </a:p>
          <a:p>
            <a:r>
              <a:rPr lang="zh-CN" altLang="en-US" dirty="0" smtClean="0">
                <a:solidFill>
                  <a:schemeClr val="accent2"/>
                </a:solidFill>
              </a:rPr>
              <a:t>特点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dirty="0"/>
              <a:t>其最低的位地址等于其字节地址，并且其</a:t>
            </a:r>
            <a:r>
              <a:rPr lang="en-US" altLang="zh-CN" dirty="0"/>
              <a:t>SFR</a:t>
            </a:r>
            <a:r>
              <a:rPr lang="zh-CN" altLang="en-US" dirty="0"/>
              <a:t>字节地址的末位都为</a:t>
            </a:r>
            <a:r>
              <a:rPr lang="en-US" altLang="zh-CN" dirty="0"/>
              <a:t>0H</a:t>
            </a:r>
            <a:r>
              <a:rPr lang="zh-CN" altLang="en-US" dirty="0"/>
              <a:t>或</a:t>
            </a:r>
            <a:r>
              <a:rPr lang="en-US" altLang="zh-CN" dirty="0"/>
              <a:t>8H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即</a:t>
            </a:r>
            <a:r>
              <a:rPr lang="zh-CN" altLang="en-US" dirty="0"/>
              <a:t>在</a:t>
            </a:r>
            <a:r>
              <a:rPr lang="en-US" altLang="zh-CN" dirty="0"/>
              <a:t>SFR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chemeClr val="accent2"/>
                </a:solidFill>
              </a:rPr>
              <a:t>字节末尾地址为</a:t>
            </a:r>
            <a:r>
              <a:rPr lang="en-US" altLang="zh-CN" dirty="0">
                <a:solidFill>
                  <a:schemeClr val="accent2"/>
                </a:solidFill>
              </a:rPr>
              <a:t>0H</a:t>
            </a:r>
            <a:r>
              <a:rPr lang="zh-CN" altLang="en-US" dirty="0">
                <a:solidFill>
                  <a:schemeClr val="accent2"/>
                </a:solidFill>
              </a:rPr>
              <a:t>或</a:t>
            </a:r>
            <a:r>
              <a:rPr lang="en-US" altLang="zh-CN" dirty="0">
                <a:solidFill>
                  <a:schemeClr val="accent2"/>
                </a:solidFill>
              </a:rPr>
              <a:t>8H</a:t>
            </a:r>
            <a:r>
              <a:rPr lang="zh-CN" altLang="en-US" dirty="0">
                <a:solidFill>
                  <a:schemeClr val="accent2"/>
                </a:solidFill>
              </a:rPr>
              <a:t>的均可按位和按字节寻址访问。</a:t>
            </a:r>
          </a:p>
          <a:p>
            <a:endParaRPr lang="zh-CN" altLang="en-US" dirty="0"/>
          </a:p>
        </p:txBody>
      </p:sp>
      <p:sp>
        <p:nvSpPr>
          <p:cNvPr id="58370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538868F1-FB44-4ED2-8C9B-2D4805CDE39F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4C7B934-2BAA-41DF-A348-B1BCDBAF9895}" type="slidenum">
              <a:rPr lang="en-US" altLang="zh-CN" smtClean="0"/>
              <a:t>24</a:t>
            </a:fld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7"/>
          <p:cNvSpPr>
            <a:spLocks noGrp="1" noChangeArrowheads="1"/>
          </p:cNvSpPr>
          <p:nvPr>
            <p:ph type="title"/>
          </p:nvPr>
        </p:nvSpPr>
        <p:spPr>
          <a:xfrm>
            <a:off x="323646" y="427317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990000"/>
                </a:solidFill>
                <a:latin typeface="黑体" pitchFamily="49" charset="-122"/>
              </a:rPr>
              <a:t> 2.5 MCS-51</a:t>
            </a:r>
            <a:r>
              <a:rPr lang="zh-CN" altLang="en-US" sz="3200" b="1" dirty="0" smtClean="0">
                <a:solidFill>
                  <a:srgbClr val="990000"/>
                </a:solidFill>
                <a:latin typeface="黑体" pitchFamily="49" charset="-122"/>
              </a:rPr>
              <a:t>单片机的并行</a:t>
            </a:r>
            <a:r>
              <a:rPr lang="en-US" altLang="zh-CN" sz="3200" b="1" dirty="0" smtClean="0">
                <a:solidFill>
                  <a:srgbClr val="990000"/>
                </a:solidFill>
                <a:latin typeface="黑体" pitchFamily="49" charset="-122"/>
              </a:rPr>
              <a:t>I/O</a:t>
            </a:r>
            <a:r>
              <a:rPr lang="zh-CN" altLang="en-US" sz="3200" b="1" dirty="0" smtClean="0">
                <a:solidFill>
                  <a:srgbClr val="990000"/>
                </a:solidFill>
                <a:latin typeface="黑体" pitchFamily="49" charset="-122"/>
              </a:rPr>
              <a:t>端口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052802"/>
            <a:ext cx="8928744" cy="5347998"/>
          </a:xfrm>
        </p:spPr>
        <p:txBody>
          <a:bodyPr/>
          <a:lstStyle/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四个双向的</a:t>
            </a:r>
            <a:r>
              <a:rPr lang="en-US" altLang="zh-CN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位并行</a:t>
            </a:r>
            <a:r>
              <a:rPr lang="en-US" altLang="zh-CN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端口</a:t>
            </a:r>
            <a:r>
              <a:rPr lang="en-US" altLang="zh-CN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(Port) 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，记作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P0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～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P3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，属于特殊功能寄存器，还可进行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位寻址访问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。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P0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可以驱动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个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LSTTL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门电路，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P1~P3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可以驱动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4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个</a:t>
            </a:r>
            <a:r>
              <a:rPr lang="en-US" altLang="zh-CN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LSTTL</a:t>
            </a: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门电路。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 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</a:rPr>
              <a:t>2.5.1  P0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</a:rPr>
              <a:t>端口</a:t>
            </a:r>
            <a:endParaRPr lang="en-US" altLang="zh-CN" sz="2800" b="1" dirty="0" smtClean="0">
              <a:solidFill>
                <a:srgbClr val="C00000"/>
              </a:solidFill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1.</a:t>
            </a:r>
            <a:r>
              <a:rPr lang="zh-CN" altLang="en-US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位电路结构（按位访问）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latin typeface="+mn-ea"/>
              </a:rPr>
              <a:t>口某一位的电路包括：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(1) </a:t>
            </a:r>
            <a:r>
              <a:rPr lang="zh-CN" altLang="en-US" sz="2400" b="1" dirty="0" smtClean="0">
                <a:latin typeface="+mn-ea"/>
              </a:rPr>
              <a:t>一个数据输出锁存器，用于数据位的锁存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(2) </a:t>
            </a:r>
            <a:r>
              <a:rPr lang="zh-CN" altLang="en-US" sz="2400" b="1" dirty="0" smtClean="0">
                <a:latin typeface="+mn-ea"/>
              </a:rPr>
              <a:t>两个三态的数据输入缓冲器。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(3) </a:t>
            </a:r>
            <a:r>
              <a:rPr lang="zh-CN" altLang="en-US" sz="2400" b="1" dirty="0" smtClean="0">
                <a:latin typeface="+mn-ea"/>
              </a:rPr>
              <a:t>一个多路转接开关</a:t>
            </a:r>
            <a:r>
              <a:rPr lang="en-US" altLang="zh-CN" sz="2400" b="1" dirty="0" smtClean="0">
                <a:latin typeface="+mn-ea"/>
              </a:rPr>
              <a:t>MUX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控制信号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=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“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使</a:t>
            </a: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latin typeface="+mn-ea"/>
              </a:rPr>
              <a:t>口可作通用</a:t>
            </a:r>
            <a:r>
              <a:rPr lang="en-US" altLang="zh-CN" sz="2400" b="1" dirty="0" smtClean="0">
                <a:latin typeface="+mn-ea"/>
              </a:rPr>
              <a:t>I/O</a:t>
            </a:r>
            <a:r>
              <a:rPr lang="zh-CN" altLang="en-US" sz="2400" b="1" dirty="0" smtClean="0">
                <a:latin typeface="+mn-ea"/>
              </a:rPr>
              <a:t>口，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控制信号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=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“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设置为总线接口</a:t>
            </a:r>
            <a:r>
              <a:rPr lang="zh-CN" altLang="en-US" sz="2400" b="1" dirty="0">
                <a:latin typeface="+mn-ea"/>
              </a:rPr>
              <a:t>方式（地址</a:t>
            </a:r>
            <a:r>
              <a:rPr lang="en-US" altLang="zh-CN" sz="2400" b="1" dirty="0">
                <a:latin typeface="+mn-ea"/>
              </a:rPr>
              <a:t>/</a:t>
            </a:r>
            <a:r>
              <a:rPr lang="zh-CN" altLang="en-US" sz="2400" b="1" dirty="0">
                <a:latin typeface="+mn-ea"/>
              </a:rPr>
              <a:t>数据线口）。</a:t>
            </a:r>
            <a:endParaRPr lang="zh-CN" altLang="en-US" sz="2400" b="1" dirty="0" smtClean="0">
              <a:latin typeface="+mn-ea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(4) </a:t>
            </a:r>
            <a:r>
              <a:rPr lang="zh-CN" altLang="en-US" sz="2400" b="1" dirty="0" smtClean="0">
                <a:latin typeface="+mn-ea"/>
              </a:rPr>
              <a:t>数据输出的驱动和控制电路，由两只场效应管（</a:t>
            </a:r>
            <a:r>
              <a:rPr lang="en-US" altLang="zh-CN" sz="2400" b="1" dirty="0" smtClean="0">
                <a:latin typeface="+mn-ea"/>
              </a:rPr>
              <a:t>FET</a:t>
            </a:r>
            <a:r>
              <a:rPr lang="zh-CN" altLang="en-US" sz="2400" b="1" dirty="0" smtClean="0">
                <a:latin typeface="+mn-ea"/>
              </a:rPr>
              <a:t>）组成，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上部的场效应管导通时起到上拉电阻的作用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。</a:t>
            </a:r>
            <a:endParaRPr lang="en-US" altLang="zh-CN" sz="2400" b="1" dirty="0" smtClean="0">
              <a:solidFill>
                <a:schemeClr val="accent2"/>
              </a:solidFill>
              <a:latin typeface="+mn-ea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dirty="0" smtClean="0">
                <a:latin typeface="+mn-ea"/>
              </a:rPr>
              <a:t>PO</a:t>
            </a:r>
            <a:r>
              <a:rPr lang="zh-CN" altLang="en-US" dirty="0" smtClean="0">
                <a:latin typeface="+mn-ea"/>
              </a:rPr>
              <a:t>口的内部结构如图</a:t>
            </a:r>
            <a:r>
              <a:rPr lang="en-US" altLang="zh-CN" dirty="0" smtClean="0">
                <a:latin typeface="+mn-ea"/>
              </a:rPr>
              <a:t>2-10</a:t>
            </a:r>
            <a:r>
              <a:rPr lang="zh-CN" altLang="en-US" dirty="0" smtClean="0">
                <a:latin typeface="+mn-ea"/>
              </a:rPr>
              <a:t>所示。</a:t>
            </a:r>
            <a:endParaRPr lang="en-US" altLang="zh-CN" sz="2400" b="1" dirty="0" smtClean="0">
              <a:latin typeface="+mn-ea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</a:t>
            </a:r>
            <a:endParaRPr lang="zh-CN" altLang="en-US" sz="2400" b="1" dirty="0" smtClean="0">
              <a:latin typeface="+mn-ea"/>
            </a:endParaRPr>
          </a:p>
        </p:txBody>
      </p:sp>
      <p:sp>
        <p:nvSpPr>
          <p:cNvPr id="59395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357F8191-868C-4839-A38B-078D329B53BA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002F54B-5F44-4174-991E-0DE36C357108}" type="slidenum">
              <a:rPr lang="en-US" altLang="zh-CN" smtClean="0"/>
              <a:t>25</a:t>
            </a:fld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11163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2. </a:t>
            </a:r>
            <a:r>
              <a:rPr lang="zh-CN" altLang="en-US" dirty="0">
                <a:solidFill>
                  <a:srgbClr val="7030A0"/>
                </a:solidFill>
              </a:rPr>
              <a:t>工作过程分析 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accent2"/>
                </a:solidFill>
                <a:latin typeface="+mn-ea"/>
              </a:rPr>
              <a:t>   （</a:t>
            </a:r>
            <a:r>
              <a:rPr lang="en-US" altLang="zh-CN" b="1" dirty="0" smtClea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b="1" dirty="0" smtClean="0">
                <a:solidFill>
                  <a:schemeClr val="accent2"/>
                </a:solidFill>
                <a:latin typeface="+mn-ea"/>
              </a:rPr>
              <a:t>） </a:t>
            </a:r>
            <a:r>
              <a:rPr lang="en-US" altLang="zh-CN" b="1" dirty="0" smtClean="0">
                <a:solidFill>
                  <a:schemeClr val="accent2"/>
                </a:solidFill>
                <a:latin typeface="+mn-ea"/>
              </a:rPr>
              <a:t>P0</a:t>
            </a:r>
            <a:r>
              <a:rPr lang="zh-CN" altLang="en-US" b="1" dirty="0" smtClean="0">
                <a:solidFill>
                  <a:schemeClr val="accent2"/>
                </a:solidFill>
                <a:latin typeface="+mn-ea"/>
              </a:rPr>
              <a:t>口作通用的双向</a:t>
            </a:r>
            <a:r>
              <a:rPr lang="en-US" altLang="zh-CN" b="1" dirty="0" smtClean="0">
                <a:solidFill>
                  <a:schemeClr val="accent2"/>
                </a:solidFill>
                <a:latin typeface="+mn-ea"/>
              </a:rPr>
              <a:t>I/O</a:t>
            </a:r>
            <a:r>
              <a:rPr lang="zh-CN" altLang="en-US" b="1" dirty="0" smtClean="0">
                <a:solidFill>
                  <a:schemeClr val="accent2"/>
                </a:solidFill>
                <a:latin typeface="+mn-ea"/>
              </a:rPr>
              <a:t>口</a:t>
            </a:r>
          </a:p>
          <a:p>
            <a:pPr lvl="1" indent="-342900" algn="just" eaLnBrk="1" fontAlgn="b" hangingPunct="1">
              <a:spcBef>
                <a:spcPts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latin typeface="+mn-ea"/>
              </a:rPr>
              <a:t>可以作为通用输出口时的应用，如图</a:t>
            </a:r>
            <a:r>
              <a:rPr lang="en-US" altLang="zh-CN" sz="2400" b="1" dirty="0" smtClean="0">
                <a:latin typeface="+mn-ea"/>
              </a:rPr>
              <a:t>2-10</a:t>
            </a:r>
            <a:r>
              <a:rPr lang="zh-CN" altLang="en-US" sz="2400" b="1" dirty="0" smtClean="0">
                <a:latin typeface="+mn-ea"/>
              </a:rPr>
              <a:t>所示。</a:t>
            </a:r>
          </a:p>
        </p:txBody>
      </p:sp>
      <p:sp>
        <p:nvSpPr>
          <p:cNvPr id="61443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69A452FD-4FB7-43CD-A5D7-8F3F168B70A0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88880"/>
            <a:ext cx="8856662" cy="446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19DAF6A-7719-4741-B426-C268F8FE7B4E}" type="slidenum">
              <a:rPr lang="en-US" altLang="zh-CN" smtClean="0"/>
              <a:t>26</a:t>
            </a:fld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dirty="0"/>
              <a:t>P0</a:t>
            </a:r>
            <a:r>
              <a:rPr lang="zh-CN" altLang="en-US" dirty="0"/>
              <a:t>作输入口应用：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 algn="just" eaLnBrk="1" fontAlgn="b" hangingPunct="1">
              <a:spcBef>
                <a:spcPts val="0"/>
              </a:spcBef>
              <a:buClrTx/>
              <a:buNone/>
              <a:defRPr/>
            </a:pPr>
            <a:r>
              <a:rPr lang="zh-CN" altLang="en-US" sz="2400" b="1" dirty="0" smtClean="0">
                <a:latin typeface="+mn-ea"/>
              </a:rPr>
              <a:t>区分</a:t>
            </a:r>
            <a:r>
              <a:rPr lang="zh-CN" altLang="en-US" sz="2400" b="1" dirty="0">
                <a:latin typeface="+mn-ea"/>
              </a:rPr>
              <a:t>“读引脚”和“读锁存器”。</a:t>
            </a: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“读引脚”</a:t>
            </a:r>
            <a:r>
              <a:rPr lang="zh-CN" altLang="en-US" sz="2400" b="1" dirty="0" smtClean="0">
                <a:latin typeface="+mn-ea"/>
              </a:rPr>
              <a:t>：首先要求内部总线为“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”，使</a:t>
            </a:r>
            <a:r>
              <a:rPr lang="en-US" altLang="zh-CN" sz="2400" b="1" dirty="0" smtClean="0">
                <a:latin typeface="+mn-ea"/>
              </a:rPr>
              <a:t>V2</a:t>
            </a:r>
            <a:r>
              <a:rPr lang="zh-CN" altLang="en-US" sz="2400" b="1" dirty="0" smtClean="0">
                <a:latin typeface="+mn-ea"/>
              </a:rPr>
              <a:t>截止。下方三态缓冲器</a:t>
            </a:r>
            <a:r>
              <a:rPr lang="zh-CN" altLang="en-US" sz="2400" b="1" dirty="0">
                <a:latin typeface="+mn-ea"/>
              </a:rPr>
              <a:t>打开，引脚上的状态经缓冲器读入内部</a:t>
            </a:r>
            <a:r>
              <a:rPr lang="zh-CN" altLang="en-US" sz="2400" b="1" dirty="0" smtClean="0">
                <a:latin typeface="+mn-ea"/>
              </a:rPr>
              <a:t>总线。</a:t>
            </a:r>
            <a:endParaRPr lang="zh-CN" altLang="en-US" sz="2400" b="1" dirty="0">
              <a:latin typeface="+mn-ea"/>
            </a:endParaRPr>
          </a:p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“读锁存器”：</a:t>
            </a:r>
            <a:r>
              <a:rPr lang="zh-CN" altLang="en-US" sz="2400" b="1" dirty="0" smtClean="0">
                <a:latin typeface="+mn-ea"/>
              </a:rPr>
              <a:t>控制信号</a:t>
            </a:r>
            <a:r>
              <a:rPr lang="zh-CN" altLang="en-US" sz="2400" b="1" dirty="0">
                <a:latin typeface="+mn-ea"/>
              </a:rPr>
              <a:t>打开上面</a:t>
            </a:r>
            <a:r>
              <a:rPr lang="zh-CN" altLang="en-US" sz="2400" b="1" dirty="0" smtClean="0">
                <a:latin typeface="+mn-ea"/>
              </a:rPr>
              <a:t>的三态缓冲器</a:t>
            </a:r>
            <a:r>
              <a:rPr lang="zh-CN" altLang="en-US" sz="2400" b="1" dirty="0">
                <a:latin typeface="+mn-ea"/>
              </a:rPr>
              <a:t>把锁存器</a:t>
            </a:r>
            <a:r>
              <a:rPr lang="en-US" altLang="zh-CN" sz="2400" b="1" dirty="0">
                <a:latin typeface="+mn-ea"/>
              </a:rPr>
              <a:t>Q</a:t>
            </a:r>
            <a:r>
              <a:rPr lang="zh-CN" altLang="en-US" sz="2400" b="1" dirty="0">
                <a:latin typeface="+mn-ea"/>
              </a:rPr>
              <a:t>端的状态读入内部总线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en-US" altLang="zh-CN" sz="2400" b="1" dirty="0">
                <a:latin typeface="+mn-ea"/>
              </a:rPr>
              <a:t>P0</a:t>
            </a:r>
            <a:r>
              <a:rPr lang="zh-CN" altLang="en-US" sz="2400" b="1" dirty="0">
                <a:latin typeface="+mn-ea"/>
              </a:rPr>
              <a:t>作输入口</a:t>
            </a:r>
            <a:r>
              <a:rPr lang="zh-CN" altLang="en-US" sz="2400" b="1" dirty="0" smtClean="0">
                <a:latin typeface="+mn-ea"/>
              </a:rPr>
              <a:t>应用，如图</a:t>
            </a:r>
            <a:r>
              <a:rPr lang="en-US" altLang="zh-CN" sz="2400" b="1" dirty="0" smtClean="0">
                <a:latin typeface="+mn-ea"/>
              </a:rPr>
              <a:t>2-11</a:t>
            </a:r>
            <a:r>
              <a:rPr lang="zh-CN" altLang="en-US" sz="2400" b="1" dirty="0" smtClean="0">
                <a:latin typeface="+mn-ea"/>
              </a:rPr>
              <a:t>所示。</a:t>
            </a:r>
            <a:endParaRPr lang="en-US" altLang="zh-CN" sz="2400" b="1" dirty="0">
              <a:latin typeface="+mn-ea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BAC7D1-988C-4BEE-88F5-1611E073BD0F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zh-CN" altLang="zh-CN" sz="1000"/>
          </a:p>
        </p:txBody>
      </p:sp>
      <p:pic>
        <p:nvPicPr>
          <p:cNvPr id="6246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068970"/>
            <a:ext cx="8928100" cy="34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DE96A1-3F83-419E-BFEA-67768F48F81F}" type="slidenum">
              <a:rPr lang="en-US" altLang="zh-CN" smtClean="0"/>
              <a:t>27</a:t>
            </a:fld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476754"/>
            <a:ext cx="7673975" cy="609600"/>
          </a:xfrm>
        </p:spPr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en-US" altLang="zh-CN" dirty="0">
                <a:solidFill>
                  <a:srgbClr val="7030A0"/>
                </a:solidFill>
              </a:rPr>
              <a:t>P0</a:t>
            </a:r>
            <a:r>
              <a:rPr lang="zh-CN" altLang="en-US" dirty="0">
                <a:solidFill>
                  <a:srgbClr val="7030A0"/>
                </a:solidFill>
              </a:rPr>
              <a:t>口作为地址或数据复合总线</a:t>
            </a:r>
            <a:r>
              <a:rPr lang="zh-CN" altLang="en-US" dirty="0" smtClean="0">
                <a:solidFill>
                  <a:srgbClr val="7030A0"/>
                </a:solidFill>
              </a:rPr>
              <a:t>应用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P0</a:t>
            </a:r>
            <a:r>
              <a:rPr lang="zh-CN" altLang="en-US" sz="2400" b="1" dirty="0" smtClean="0">
                <a:latin typeface="+mn-ea"/>
              </a:rPr>
              <a:t>作为</a:t>
            </a:r>
            <a:r>
              <a:rPr lang="zh-CN" altLang="en-US" dirty="0" smtClean="0">
                <a:latin typeface="+mn-ea"/>
              </a:rPr>
              <a:t>复合总线输出时，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>
                <a:latin typeface="+mn-ea"/>
              </a:rPr>
              <a:t>发出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控制信号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为“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，打开与门</a:t>
            </a:r>
            <a:r>
              <a:rPr lang="zh-CN" altLang="en-US" sz="2400" b="1" dirty="0">
                <a:latin typeface="+mn-ea"/>
              </a:rPr>
              <a:t>，使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MUX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打向上边</a:t>
            </a:r>
            <a:r>
              <a:rPr lang="zh-CN" altLang="en-US" sz="2400" b="1" dirty="0" smtClean="0">
                <a:latin typeface="+mn-ea"/>
              </a:rPr>
              <a:t>，内部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地址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数据线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与场效应管连接</a:t>
            </a:r>
            <a:r>
              <a:rPr lang="zh-CN" altLang="en-US" sz="2400" b="1" dirty="0" smtClean="0">
                <a:latin typeface="+mn-ea"/>
              </a:rPr>
              <a:t>。此时上下</a:t>
            </a:r>
            <a:r>
              <a:rPr lang="zh-CN" altLang="en-US" sz="2400" b="1" dirty="0">
                <a:latin typeface="+mn-ea"/>
              </a:rPr>
              <a:t>两个</a:t>
            </a:r>
            <a:r>
              <a:rPr lang="en-US" altLang="zh-CN" sz="2400" b="1" dirty="0">
                <a:latin typeface="+mn-ea"/>
              </a:rPr>
              <a:t>FET</a:t>
            </a:r>
            <a:r>
              <a:rPr lang="zh-CN" altLang="en-US" sz="2400" b="1" dirty="0">
                <a:latin typeface="+mn-ea"/>
              </a:rPr>
              <a:t>处于反相，形成推拉式电路结构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提高负载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能力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输出为“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时工作情况如</a:t>
            </a:r>
            <a:r>
              <a:rPr lang="zh-CN" altLang="en-US" dirty="0" smtClean="0">
                <a:latin typeface="+mn-ea"/>
              </a:rPr>
              <a:t>左下</a:t>
            </a:r>
            <a:r>
              <a:rPr lang="zh-CN" altLang="en-US" sz="2400" b="1" dirty="0" smtClean="0">
                <a:latin typeface="+mn-ea"/>
              </a:rPr>
              <a:t>图，</a:t>
            </a: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输出为“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时工作情况如右下图。</a:t>
            </a:r>
            <a:endParaRPr lang="zh-CN" altLang="en-US" sz="2400" b="1" dirty="0"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zh-CN" altLang="en-US" dirty="0"/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ECA1BD8-077A-4A9A-8D5E-9649A07542B1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zh-CN" altLang="zh-CN" sz="10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4" y="2780946"/>
            <a:ext cx="41433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66" y="2780946"/>
            <a:ext cx="42195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634" y="304800"/>
            <a:ext cx="8711953" cy="609600"/>
          </a:xfrm>
        </p:spPr>
        <p:txBody>
          <a:bodyPr/>
          <a:lstStyle/>
          <a:p>
            <a:r>
              <a:rPr lang="en-US" altLang="zh-CN" sz="2400" dirty="0"/>
              <a:t>P0</a:t>
            </a:r>
            <a:r>
              <a:rPr lang="zh-CN" altLang="en-US" sz="2400" dirty="0"/>
              <a:t>口作为复合总线</a:t>
            </a:r>
            <a:r>
              <a:rPr lang="zh-CN" altLang="en-US" sz="2400" dirty="0" smtClean="0"/>
              <a:t>方式电路</a:t>
            </a:r>
            <a:r>
              <a:rPr lang="zh-CN" altLang="en-US" sz="2400" dirty="0" smtClean="0">
                <a:solidFill>
                  <a:schemeClr val="accent2"/>
                </a:solidFill>
              </a:rPr>
              <a:t>作为数据输入时</a:t>
            </a:r>
            <a:r>
              <a:rPr lang="zh-CN" altLang="en-US" sz="2400" dirty="0" smtClean="0"/>
              <a:t>，如</a:t>
            </a:r>
            <a:r>
              <a:rPr lang="zh-CN" altLang="en-US" sz="2400" dirty="0"/>
              <a:t>图</a:t>
            </a:r>
            <a:r>
              <a:rPr lang="en-US" altLang="zh-CN" sz="2400" dirty="0"/>
              <a:t>2-14</a:t>
            </a:r>
            <a:r>
              <a:rPr lang="zh-CN" altLang="en-US" sz="2400" dirty="0"/>
              <a:t>所</a:t>
            </a:r>
            <a:r>
              <a:rPr lang="zh-CN" altLang="en-US" sz="2400" dirty="0" smtClean="0"/>
              <a:t>示：</a:t>
            </a:r>
            <a:endParaRPr lang="zh-CN" altLang="en-US" sz="2400" dirty="0"/>
          </a:p>
        </p:txBody>
      </p:sp>
      <p:sp>
        <p:nvSpPr>
          <p:cNvPr id="64515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zh-CN" altLang="en-US" sz="2400" b="1" dirty="0" smtClean="0"/>
          </a:p>
        </p:txBody>
      </p:sp>
      <p:sp>
        <p:nvSpPr>
          <p:cNvPr id="6451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223C61-BC8A-4E1C-A148-565B1809E269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zh-CN" altLang="zh-CN" sz="1000" dirty="0"/>
          </a:p>
        </p:txBody>
      </p:sp>
      <p:pic>
        <p:nvPicPr>
          <p:cNvPr id="64516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0" y="1124808"/>
            <a:ext cx="8496300" cy="52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EC8D73D-7A3F-4FCC-95FB-233FAC9CF074}" type="slidenum">
              <a:rPr lang="en-US" altLang="zh-CN" smtClean="0"/>
              <a:t>29</a:t>
            </a:fld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4523" y="188730"/>
            <a:ext cx="8251825" cy="172814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600" b="1" dirty="0" smtClean="0">
                <a:solidFill>
                  <a:srgbClr val="990033"/>
                </a:solidFill>
                <a:latin typeface="黑体" pitchFamily="2" charset="-122"/>
                <a:ea typeface="黑体" pitchFamily="2" charset="-122"/>
              </a:rPr>
              <a:t>   2.2  AT89C51</a:t>
            </a:r>
            <a:r>
              <a:rPr lang="zh-CN" altLang="en-US" sz="3600" b="1" dirty="0" smtClean="0">
                <a:solidFill>
                  <a:srgbClr val="990033"/>
                </a:solidFill>
                <a:latin typeface="黑体" pitchFamily="2" charset="-122"/>
                <a:ea typeface="黑体" pitchFamily="2" charset="-122"/>
              </a:rPr>
              <a:t>单片机的引脚介绍</a:t>
            </a:r>
            <a:r>
              <a:rPr lang="zh-CN" altLang="en-US" sz="2200" b="1" dirty="0" smtClean="0">
                <a:solidFill>
                  <a:srgbClr val="990033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400" dirty="0" smtClean="0">
                <a:solidFill>
                  <a:srgbClr val="990033"/>
                </a:solidFill>
              </a:rPr>
              <a:t/>
            </a:r>
            <a:br>
              <a:rPr lang="zh-CN" altLang="en-US" sz="3400" dirty="0" smtClean="0">
                <a:solidFill>
                  <a:srgbClr val="990033"/>
                </a:solidFill>
              </a:rPr>
            </a:br>
            <a:r>
              <a:rPr lang="zh-CN" altLang="en-US" sz="3400" dirty="0" smtClean="0">
                <a:solidFill>
                  <a:srgbClr val="990033"/>
                </a:solidFill>
              </a:rPr>
              <a:t>    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双列直插封装（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DIP40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）如图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2-2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所示。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PLCC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封装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44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脚如图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2-3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所示。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AT89S51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主要增强了时钟频率由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24MHz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提高到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33MHz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，特殊寄存器组由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21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个增多为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26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个。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zh-CN" b="1" dirty="0" smtClean="0"/>
          </a:p>
          <a:p>
            <a:pPr eaLnBrk="1" hangingPunct="1">
              <a:buFont typeface="Wingdings" pitchFamily="2" charset="2"/>
              <a:buNone/>
            </a:pPr>
            <a:endParaRPr lang="en-US" altLang="zh-CN" b="1" dirty="0" smtClean="0"/>
          </a:p>
        </p:txBody>
      </p:sp>
      <p:sp>
        <p:nvSpPr>
          <p:cNvPr id="38915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964FC924-0396-46A2-B03A-E4CAF6151C32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38916" name="Picture 2052" descr="020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916874"/>
            <a:ext cx="4321175" cy="463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5873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图片 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1" y="2996964"/>
            <a:ext cx="4032337" cy="336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29D03C4-4AFB-475C-B5D1-1A3C506C4A7E}" type="slidenum">
              <a:rPr lang="en-US" altLang="zh-CN" smtClean="0"/>
              <a:t>3</a:t>
            </a:fld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76754"/>
            <a:ext cx="7673975" cy="609600"/>
          </a:xfrm>
        </p:spPr>
        <p:txBody>
          <a:bodyPr/>
          <a:lstStyle/>
          <a:p>
            <a:pPr lvl="0" eaLnBrk="1" fontAlgn="b" hangingPunct="1">
              <a:spcBef>
                <a:spcPts val="0"/>
              </a:spcBef>
              <a:defRPr/>
            </a:pPr>
            <a:r>
              <a:rPr lang="en-US" altLang="zh-CN" dirty="0">
                <a:solidFill>
                  <a:srgbClr val="9900FF"/>
                </a:solidFill>
                <a:latin typeface="宋体"/>
                <a:cs typeface="+mn-cs"/>
              </a:rPr>
              <a:t>3</a:t>
            </a:r>
            <a:r>
              <a:rPr lang="zh-CN" altLang="en-US" dirty="0">
                <a:solidFill>
                  <a:srgbClr val="9900FF"/>
                </a:solidFill>
                <a:latin typeface="宋体"/>
                <a:cs typeface="+mn-cs"/>
              </a:rPr>
              <a:t>．</a:t>
            </a:r>
            <a:r>
              <a:rPr lang="en-US" altLang="zh-CN" dirty="0">
                <a:solidFill>
                  <a:srgbClr val="9900FF"/>
                </a:solidFill>
                <a:latin typeface="宋体"/>
                <a:cs typeface="+mn-cs"/>
              </a:rPr>
              <a:t>P0</a:t>
            </a:r>
            <a:r>
              <a:rPr lang="zh-CN" altLang="en-US" dirty="0">
                <a:solidFill>
                  <a:srgbClr val="9900FF"/>
                </a:solidFill>
                <a:latin typeface="宋体"/>
                <a:cs typeface="+mn-cs"/>
              </a:rPr>
              <a:t>口的</a:t>
            </a:r>
            <a:r>
              <a:rPr lang="zh-CN" altLang="en-US" dirty="0" smtClean="0">
                <a:solidFill>
                  <a:srgbClr val="9900FF"/>
                </a:solidFill>
                <a:latin typeface="宋体"/>
                <a:cs typeface="+mn-cs"/>
              </a:rPr>
              <a:t>特点</a:t>
            </a:r>
            <a:endParaRPr lang="zh-CN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fontAlgn="b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P0</a:t>
            </a:r>
            <a:r>
              <a:rPr lang="zh-CN" altLang="en-US" sz="2400" b="1" dirty="0" smtClean="0">
                <a:latin typeface="+mn-ea"/>
              </a:rPr>
              <a:t>口具有如下特点：</a:t>
            </a: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latin typeface="+mn-ea"/>
              </a:rPr>
              <a:t>口为双功能口</a:t>
            </a:r>
            <a:r>
              <a:rPr lang="en-US" altLang="zh-CN" sz="2400" b="1" dirty="0" smtClean="0">
                <a:latin typeface="+mn-ea"/>
              </a:rPr>
              <a:t>——</a:t>
            </a:r>
            <a:r>
              <a:rPr lang="zh-CN" altLang="en-US" sz="2400" b="1" dirty="0" smtClean="0">
                <a:latin typeface="+mn-ea"/>
              </a:rPr>
              <a:t>地址</a:t>
            </a:r>
            <a:r>
              <a:rPr lang="en-US" altLang="zh-CN" sz="2400" b="1" dirty="0" smtClean="0">
                <a:latin typeface="+mn-ea"/>
              </a:rPr>
              <a:t>/</a:t>
            </a:r>
            <a:r>
              <a:rPr lang="zh-CN" altLang="en-US" sz="2400" b="1" dirty="0" smtClean="0">
                <a:latin typeface="+mn-ea"/>
              </a:rPr>
              <a:t>数据复用口和通用</a:t>
            </a:r>
            <a:r>
              <a:rPr lang="en-US" altLang="zh-CN" sz="2400" b="1" dirty="0" smtClean="0">
                <a:latin typeface="+mn-ea"/>
              </a:rPr>
              <a:t>I/O</a:t>
            </a:r>
            <a:r>
              <a:rPr lang="zh-CN" altLang="en-US" sz="2400" b="1" dirty="0" smtClean="0">
                <a:latin typeface="+mn-ea"/>
              </a:rPr>
              <a:t>口。</a:t>
            </a:r>
            <a:endParaRPr lang="en-US" altLang="zh-CN" sz="2400" b="1" dirty="0" smtClean="0">
              <a:latin typeface="+mn-ea"/>
            </a:endParaRPr>
          </a:p>
          <a:p>
            <a:pPr marL="0" indent="0" eaLnBrk="1" fontAlgn="b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）当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P0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口用作地址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/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数据复用口时</a:t>
            </a:r>
            <a:r>
              <a:rPr lang="zh-CN" altLang="en-US" sz="2400" b="1" dirty="0" smtClean="0">
                <a:latin typeface="+mn-ea"/>
              </a:rPr>
              <a:t>，为一个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真正的双向口</a:t>
            </a:r>
            <a:r>
              <a:rPr lang="zh-CN" altLang="en-US" sz="2400" b="1" dirty="0" smtClean="0">
                <a:latin typeface="+mn-ea"/>
              </a:rPr>
              <a:t>，用作外扩设备时，输出低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位地址和输出</a:t>
            </a:r>
            <a:r>
              <a:rPr lang="en-US" altLang="zh-CN" sz="2400" b="1" dirty="0" smtClean="0">
                <a:latin typeface="+mn-ea"/>
              </a:rPr>
              <a:t>/</a:t>
            </a:r>
            <a:r>
              <a:rPr lang="zh-CN" altLang="en-US" sz="2400" b="1" dirty="0" smtClean="0">
                <a:latin typeface="+mn-ea"/>
              </a:rPr>
              <a:t>输入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位数据。 </a:t>
            </a:r>
          </a:p>
          <a:p>
            <a:pPr marL="0" indent="0" eaLnBrk="1" fontAlgn="b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）当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P0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口用作通用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I/O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口时</a:t>
            </a:r>
            <a:r>
              <a:rPr lang="zh-CN" altLang="en-US" sz="2400" b="1" dirty="0" smtClean="0">
                <a:latin typeface="+mn-ea"/>
              </a:rPr>
              <a:t>，由于需要在片外接上拉电阻，端口不存在高阻抗（悬浮）状态，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因此为一个准双向口。  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fontAlgn="b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为保证引脚信号的正确读入，应首先向锁存器写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。即</a:t>
            </a:r>
            <a:r>
              <a:rPr lang="zh-CN" altLang="en-US" sz="2400" b="1" dirty="0" smtClean="0">
                <a:latin typeface="+mn-ea"/>
              </a:rPr>
              <a:t>当</a:t>
            </a: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latin typeface="+mn-ea"/>
              </a:rPr>
              <a:t>口由原来的输出状态转变为输入状态时，应首先置锁存器为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，方可执行输入操作。</a:t>
            </a:r>
          </a:p>
          <a:p>
            <a:pPr marL="0" indent="0" eaLnBrk="1" fontAlgn="b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注意，如果</a:t>
            </a:r>
            <a:r>
              <a:rPr lang="en-US" altLang="zh-CN" sz="2400" b="1" dirty="0" smtClean="0">
                <a:latin typeface="+mn-ea"/>
              </a:rPr>
              <a:t>P0</a:t>
            </a:r>
            <a:r>
              <a:rPr lang="zh-CN" altLang="en-US" sz="2400" b="1" dirty="0" smtClean="0">
                <a:latin typeface="+mn-ea"/>
              </a:rPr>
              <a:t>口已作为地址</a:t>
            </a:r>
            <a:r>
              <a:rPr lang="en-US" altLang="zh-CN" sz="2400" b="1" dirty="0" smtClean="0">
                <a:latin typeface="+mn-ea"/>
              </a:rPr>
              <a:t>/</a:t>
            </a:r>
            <a:r>
              <a:rPr lang="zh-CN" altLang="en-US" sz="2400" b="1" dirty="0" smtClean="0">
                <a:latin typeface="+mn-ea"/>
              </a:rPr>
              <a:t>数据复用口，就不能再作为通用</a:t>
            </a:r>
            <a:r>
              <a:rPr lang="en-US" altLang="zh-CN" sz="2400" b="1" dirty="0" smtClean="0">
                <a:latin typeface="+mn-ea"/>
              </a:rPr>
              <a:t>I/O</a:t>
            </a:r>
            <a:r>
              <a:rPr lang="zh-CN" altLang="en-US" sz="2400" b="1" dirty="0" smtClean="0">
                <a:latin typeface="+mn-ea"/>
              </a:rPr>
              <a:t>口使用。</a:t>
            </a:r>
          </a:p>
        </p:txBody>
      </p:sp>
      <p:sp>
        <p:nvSpPr>
          <p:cNvPr id="65539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63405222-FB7D-4FCB-AC0B-1DFB876FED64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8A6ADA9-954E-41D1-AB0C-90849C93B058}" type="slidenum">
              <a:rPr lang="en-US" altLang="zh-CN" smtClean="0"/>
              <a:t>30</a:t>
            </a:fld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990000"/>
                </a:solidFill>
              </a:rPr>
              <a:t>2.5.2  P1</a:t>
            </a:r>
            <a:r>
              <a:rPr lang="zh-CN" altLang="en-US" b="1" smtClean="0">
                <a:solidFill>
                  <a:srgbClr val="990000"/>
                </a:solidFill>
              </a:rPr>
              <a:t>端口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/>
              <a:t>P1</a:t>
            </a:r>
            <a:r>
              <a:rPr lang="zh-CN" altLang="en-US" dirty="0"/>
              <a:t>口是单功能的</a:t>
            </a:r>
            <a:r>
              <a:rPr lang="en-US" altLang="zh-CN" dirty="0"/>
              <a:t>I/O</a:t>
            </a:r>
            <a:r>
              <a:rPr lang="zh-CN" altLang="en-US" dirty="0"/>
              <a:t>口，字节地址</a:t>
            </a:r>
            <a:r>
              <a:rPr lang="en-US" altLang="zh-CN" dirty="0"/>
              <a:t>90H</a:t>
            </a:r>
            <a:r>
              <a:rPr lang="zh-CN" altLang="en-US" dirty="0"/>
              <a:t>，位地址</a:t>
            </a:r>
            <a:r>
              <a:rPr lang="en-US" altLang="zh-CN" dirty="0"/>
              <a:t>90H</a:t>
            </a:r>
            <a:r>
              <a:rPr lang="zh-CN" altLang="en-US" dirty="0"/>
              <a:t>～</a:t>
            </a:r>
            <a:r>
              <a:rPr lang="en-US" altLang="zh-CN" dirty="0"/>
              <a:t>97H</a:t>
            </a:r>
            <a:r>
              <a:rPr lang="zh-CN" altLang="en-US" dirty="0"/>
              <a:t>。</a:t>
            </a:r>
          </a:p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．位电路结构</a:t>
            </a:r>
          </a:p>
          <a:p>
            <a:pPr>
              <a:spcBef>
                <a:spcPts val="0"/>
              </a:spcBef>
            </a:pPr>
            <a:r>
              <a:rPr lang="en-US" altLang="zh-CN" dirty="0" smtClean="0"/>
              <a:t>P1</a:t>
            </a:r>
            <a:r>
              <a:rPr lang="zh-CN" altLang="en-US" dirty="0"/>
              <a:t>口位电路结构由三部分组成：</a:t>
            </a:r>
          </a:p>
          <a:p>
            <a:pPr>
              <a:spcBef>
                <a:spcPts val="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）一个数据输出锁存器（</a:t>
            </a:r>
            <a:r>
              <a:rPr lang="en-US" altLang="zh-CN" dirty="0"/>
              <a:t>D</a:t>
            </a:r>
            <a:r>
              <a:rPr lang="zh-CN" altLang="en-US" dirty="0"/>
              <a:t>触发器），用于输出数据位的锁存。</a:t>
            </a:r>
          </a:p>
          <a:p>
            <a:pPr>
              <a:spcBef>
                <a:spcPts val="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/>
              <a:t>）两个三态的数据输入三态门缓冲器</a:t>
            </a:r>
            <a:r>
              <a:rPr lang="en-US" altLang="zh-CN" dirty="0"/>
              <a:t>BUF1</a:t>
            </a:r>
            <a:r>
              <a:rPr lang="zh-CN" altLang="en-US" dirty="0"/>
              <a:t>和</a:t>
            </a:r>
            <a:r>
              <a:rPr lang="en-US" altLang="zh-CN" dirty="0"/>
              <a:t>BUF2</a:t>
            </a:r>
            <a:r>
              <a:rPr lang="zh-CN" altLang="en-US" dirty="0"/>
              <a:t>，分别用于锁存器数据和引脚数据的输入缓冲。</a:t>
            </a:r>
          </a:p>
          <a:p>
            <a:pPr>
              <a:spcBef>
                <a:spcPts val="0"/>
              </a:spcBef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）数据输出驱动电路，由一个场效应管（</a:t>
            </a:r>
            <a:r>
              <a:rPr lang="en-US" altLang="zh-CN" dirty="0"/>
              <a:t>FET</a:t>
            </a:r>
            <a:r>
              <a:rPr lang="zh-CN" altLang="en-US" dirty="0"/>
              <a:t>）和一个片内上拉电阻组成</a:t>
            </a:r>
            <a:r>
              <a:rPr lang="zh-CN" altLang="en-US" dirty="0" smtClean="0"/>
              <a:t>。 </a:t>
            </a:r>
            <a:r>
              <a:rPr lang="en-US" altLang="zh-CN" dirty="0"/>
              <a:t>P1</a:t>
            </a:r>
            <a:r>
              <a:rPr lang="zh-CN" altLang="en-US" dirty="0"/>
              <a:t>口某一位的位电路结构如图</a:t>
            </a:r>
            <a:r>
              <a:rPr lang="en-US" altLang="zh-CN" dirty="0"/>
              <a:t>2-15</a:t>
            </a:r>
            <a:r>
              <a:rPr lang="zh-CN" altLang="en-US" dirty="0"/>
              <a:t>所示。 </a:t>
            </a:r>
          </a:p>
        </p:txBody>
      </p:sp>
      <p:sp>
        <p:nvSpPr>
          <p:cNvPr id="66562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ECA5290E-0AAE-4737-8FDF-F039746546DF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sp>
        <p:nvSpPr>
          <p:cNvPr id="58373" name="Rectangle 7"/>
          <p:cNvSpPr>
            <a:spLocks noChangeArrowheads="1"/>
          </p:cNvSpPr>
          <p:nvPr/>
        </p:nvSpPr>
        <p:spPr bwMode="auto">
          <a:xfrm>
            <a:off x="142875" y="649288"/>
            <a:ext cx="8858250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    </a:t>
            </a:r>
          </a:p>
        </p:txBody>
      </p:sp>
      <p:sp>
        <p:nvSpPr>
          <p:cNvPr id="66565" name="椭圆 46087"/>
          <p:cNvSpPr>
            <a:spLocks noChangeArrowheads="1"/>
          </p:cNvSpPr>
          <p:nvPr/>
        </p:nvSpPr>
        <p:spPr bwMode="auto">
          <a:xfrm>
            <a:off x="3059113" y="37893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665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965" y="4509090"/>
            <a:ext cx="5950263" cy="187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FC9E1DA-A6AB-46AA-B91B-28612F680A6B}" type="slidenum">
              <a:rPr lang="en-US" altLang="zh-CN" smtClean="0"/>
              <a:t>31</a:t>
            </a:fld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11163"/>
            <a:ext cx="7673975" cy="609600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．工作过程</a:t>
            </a:r>
            <a:r>
              <a:rPr lang="zh-CN" altLang="en-US" dirty="0" smtClean="0">
                <a:solidFill>
                  <a:srgbClr val="7030A0"/>
                </a:solidFill>
              </a:rPr>
              <a:t>分析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rgbClr val="3333FF"/>
                    </a:solidFill>
                  </a:rPr>
                  <a:t>P1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口只能作为通用的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I/O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口使用。</a:t>
                </a:r>
              </a:p>
              <a:p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1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口作为输出口时，若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输出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Q=1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altLang="zh-CN" dirty="0"/>
                  <a:t>=0</a:t>
                </a:r>
                <a:r>
                  <a:rPr lang="zh-CN" altLang="en-US" dirty="0"/>
                  <a:t>，场效应管截止，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口引脚的输出为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；若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输出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Q=0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altLang="zh-CN" dirty="0"/>
                  <a:t>=1</a:t>
                </a:r>
                <a:r>
                  <a:rPr lang="zh-CN" altLang="en-US" dirty="0"/>
                  <a:t>，场效应管导通，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口引脚的输出为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dirty="0" smtClean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口作为输入口时，分为“读锁存器”和“读引脚”两种方式。“读锁存器”时，锁存器的输出端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的状态经输入缓冲器</a:t>
                </a:r>
                <a:r>
                  <a:rPr lang="en-US" altLang="zh-CN" dirty="0"/>
                  <a:t>BUF1</a:t>
                </a:r>
                <a:r>
                  <a:rPr lang="zh-CN" altLang="en-US" dirty="0"/>
                  <a:t>进入内部总线；</a:t>
                </a:r>
              </a:p>
              <a:p>
                <a:r>
                  <a:rPr lang="zh-CN" altLang="en-US" dirty="0"/>
                  <a:t>“读引脚”时，先向锁存器写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，使场效应管截止，</a:t>
                </a:r>
                <a:r>
                  <a:rPr lang="en-US" altLang="zh-CN" dirty="0"/>
                  <a:t>P1.x</a:t>
                </a:r>
                <a:r>
                  <a:rPr lang="zh-CN" altLang="en-US" dirty="0"/>
                  <a:t>引脚上的电平经输入缓冲器</a:t>
                </a:r>
                <a:r>
                  <a:rPr lang="en-US" altLang="zh-CN" dirty="0"/>
                  <a:t>BUF2</a:t>
                </a:r>
                <a:r>
                  <a:rPr lang="zh-CN" altLang="en-US" dirty="0"/>
                  <a:t>进入内部总线。</a:t>
                </a:r>
              </a:p>
              <a:p>
                <a:r>
                  <a:rPr lang="en-US" altLang="zh-CN" sz="2800" dirty="0" smtClean="0">
                    <a:solidFill>
                      <a:srgbClr val="7030A0"/>
                    </a:solidFill>
                  </a:rPr>
                  <a:t>3</a:t>
                </a:r>
                <a:r>
                  <a:rPr lang="zh-CN" altLang="en-US" sz="2800" dirty="0">
                    <a:solidFill>
                      <a:srgbClr val="7030A0"/>
                    </a:solidFill>
                  </a:rPr>
                  <a:t>．</a:t>
                </a:r>
                <a:r>
                  <a:rPr lang="en-US" altLang="zh-CN" sz="2800" dirty="0">
                    <a:solidFill>
                      <a:srgbClr val="7030A0"/>
                    </a:solidFill>
                  </a:rPr>
                  <a:t>P1</a:t>
                </a:r>
                <a:r>
                  <a:rPr lang="zh-CN" altLang="en-US" sz="2800" dirty="0">
                    <a:solidFill>
                      <a:srgbClr val="7030A0"/>
                    </a:solidFill>
                  </a:rPr>
                  <a:t>口的特点</a:t>
                </a:r>
              </a:p>
              <a:p>
                <a:r>
                  <a:rPr lang="zh-CN" altLang="en-US" dirty="0"/>
                  <a:t>    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口由于有内部上拉电阻，没有高阻抗输入状态，称为准双向口。作为输出口时，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不需要在片外接上拉电阻</a:t>
                </a:r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    </a:t>
                </a:r>
                <a:r>
                  <a:rPr lang="en-US" altLang="zh-CN" dirty="0"/>
                  <a:t>P1</a:t>
                </a:r>
                <a:r>
                  <a:rPr lang="zh-CN" altLang="en-US" dirty="0"/>
                  <a:t>口“读引脚”输入时，必须先向锁存器写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93" t="-1319" r="-546" b="-8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86" name="灯片编号占位符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16E478BB-2EA5-4D6F-8515-2F52F91E517C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50FA8EA-32AB-4072-96F8-870EBA5B78B4}" type="slidenum">
              <a:rPr lang="en-US" altLang="zh-CN" smtClean="0"/>
              <a:t>32</a:t>
            </a:fld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7"/>
          <p:cNvSpPr>
            <a:spLocks noGrp="1" noChangeArrowheads="1"/>
          </p:cNvSpPr>
          <p:nvPr>
            <p:ph type="title"/>
          </p:nvPr>
        </p:nvSpPr>
        <p:spPr>
          <a:xfrm>
            <a:off x="683676" y="425650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C00000"/>
                </a:solidFill>
                <a:latin typeface="黑体" pitchFamily="49" charset="-122"/>
              </a:rPr>
              <a:t> </a:t>
            </a:r>
            <a:r>
              <a:rPr lang="en-US" altLang="zh-CN" sz="3200" b="1" dirty="0" smtClean="0">
                <a:solidFill>
                  <a:srgbClr val="C00000"/>
                </a:solidFill>
                <a:latin typeface="黑体" pitchFamily="49" charset="-122"/>
              </a:rPr>
              <a:t>2.5.3  P2</a:t>
            </a: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</a:rPr>
              <a:t>口</a:t>
            </a:r>
          </a:p>
        </p:txBody>
      </p:sp>
      <p:sp>
        <p:nvSpPr>
          <p:cNvPr id="512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  </a:t>
            </a:r>
            <a:r>
              <a:rPr lang="en-US" altLang="zh-CN" sz="2400" b="1" dirty="0" smtClean="0">
                <a:latin typeface="+mn-ea"/>
              </a:rPr>
              <a:t>P2</a:t>
            </a:r>
            <a:r>
              <a:rPr lang="zh-CN" altLang="en-US" sz="2400" b="1" dirty="0" smtClean="0">
                <a:latin typeface="+mn-ea"/>
              </a:rPr>
              <a:t>口是准向双功能口，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字节地址为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A0H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位地址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A0H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～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A7H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。   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chemeClr val="tx2"/>
                </a:solidFill>
                <a:latin typeface="+mn-ea"/>
              </a:rPr>
              <a:t>     </a:t>
            </a:r>
            <a:r>
              <a:rPr lang="en-US" altLang="zh-CN" sz="2800" b="1" dirty="0" smtClean="0">
                <a:solidFill>
                  <a:srgbClr val="9900FF"/>
                </a:solidFill>
                <a:latin typeface="+mn-ea"/>
              </a:rPr>
              <a:t>1</a:t>
            </a:r>
            <a:r>
              <a:rPr lang="zh-CN" altLang="en-US" sz="2800" b="1" dirty="0">
                <a:solidFill>
                  <a:srgbClr val="9900FF"/>
                </a:solidFill>
                <a:latin typeface="+mn-ea"/>
              </a:rPr>
              <a:t>．位电路结构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 P2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口某一位的电路包括：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）一个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数据输出锁存器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，用于输出数据位的锁存。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）两个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三态数据输入缓冲器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BUF1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和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BUF2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，分别用于锁存器数据和引脚数据的输入缓冲。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）一个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多路转接开关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MUX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，它的一个输入是锁存器的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Q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端，另一个输入是内部地址的高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8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位。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（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）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输出驱动电路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，由场效应管（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FET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）和内部上拉电阻组成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。</a:t>
            </a:r>
            <a:r>
              <a:rPr lang="zh-CN" altLang="en-US" sz="2400" b="1" dirty="0" smtClean="0">
                <a:latin typeface="+mn-ea"/>
              </a:rPr>
              <a:t>某一位的位电路结构如图</a:t>
            </a:r>
            <a:r>
              <a:rPr lang="en-US" altLang="zh-CN" sz="2400" b="1" dirty="0" smtClean="0">
                <a:latin typeface="+mn-ea"/>
              </a:rPr>
              <a:t>2-16</a:t>
            </a:r>
            <a:r>
              <a:rPr lang="zh-CN" altLang="en-US" sz="2400" b="1" dirty="0" smtClean="0">
                <a:latin typeface="+mn-ea"/>
              </a:rPr>
              <a:t>所示。 </a:t>
            </a: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</a:t>
            </a:r>
          </a:p>
        </p:txBody>
      </p:sp>
      <p:sp>
        <p:nvSpPr>
          <p:cNvPr id="6861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D1C2FA9A-462F-4647-916A-9DA06EF0E925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869120"/>
            <a:ext cx="8440737" cy="183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3B2E59D-7709-4F17-9524-4DD255CD33CC}" type="slidenum">
              <a:rPr lang="en-US" altLang="zh-CN" smtClean="0"/>
              <a:t>33</a:t>
            </a:fld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260736"/>
            <a:ext cx="8928744" cy="5876496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9900FF"/>
                </a:solidFill>
                <a:latin typeface="+mn-ea"/>
              </a:rPr>
              <a:t>    2</a:t>
            </a:r>
            <a:r>
              <a:rPr lang="zh-CN" altLang="en-US" sz="2800" b="1" dirty="0" smtClean="0">
                <a:solidFill>
                  <a:srgbClr val="9900FF"/>
                </a:solidFill>
                <a:latin typeface="+mn-ea"/>
              </a:rPr>
              <a:t>．工作过程分析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   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P2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口用作地址总线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在内部控制信号作用下，</a:t>
            </a:r>
            <a:r>
              <a:rPr lang="en-US" altLang="zh-CN" sz="2400" b="1" dirty="0" smtClean="0">
                <a:latin typeface="+mn-ea"/>
              </a:rPr>
              <a:t>MUX</a:t>
            </a:r>
            <a:r>
              <a:rPr lang="zh-CN" altLang="en-US" sz="2400" b="1" dirty="0" smtClean="0">
                <a:latin typeface="+mn-ea"/>
              </a:rPr>
              <a:t>与“地址”接通。当“地址”线为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时，场效应管导通，</a:t>
            </a:r>
            <a:r>
              <a:rPr lang="en-US" altLang="zh-CN" sz="2400" b="1" dirty="0" smtClean="0">
                <a:latin typeface="+mn-ea"/>
              </a:rPr>
              <a:t>P2</a:t>
            </a:r>
            <a:r>
              <a:rPr lang="zh-CN" altLang="en-US" sz="2400" b="1" dirty="0" smtClean="0">
                <a:latin typeface="+mn-ea"/>
              </a:rPr>
              <a:t>口引脚输出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；当“地址”线为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时，场效应管截止，</a:t>
            </a:r>
            <a:r>
              <a:rPr lang="en-US" altLang="zh-CN" sz="2400" b="1" dirty="0" smtClean="0">
                <a:latin typeface="+mn-ea"/>
              </a:rPr>
              <a:t>P2</a:t>
            </a:r>
            <a:r>
              <a:rPr lang="zh-CN" altLang="en-US" sz="2400" b="1" dirty="0" smtClean="0">
                <a:latin typeface="+mn-ea"/>
              </a:rPr>
              <a:t>口引脚输出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。二种工作过程，如图</a:t>
            </a:r>
            <a:r>
              <a:rPr lang="en-US" altLang="zh-CN" sz="2400" b="1" dirty="0" smtClean="0">
                <a:latin typeface="+mn-ea"/>
              </a:rPr>
              <a:t>2-17</a:t>
            </a:r>
            <a:r>
              <a:rPr lang="zh-CN" altLang="en-US" sz="2400" b="1" dirty="0" smtClean="0">
                <a:latin typeface="+mn-ea"/>
              </a:rPr>
              <a:t>所示。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   </a:t>
            </a:r>
            <a:endParaRPr lang="zh-CN" altLang="en-US" sz="2400" b="1" dirty="0" smtClean="0">
              <a:latin typeface="+mn-ea"/>
            </a:endParaRPr>
          </a:p>
        </p:txBody>
      </p:sp>
      <p:sp>
        <p:nvSpPr>
          <p:cNvPr id="69635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EAEAA779-E540-4E4D-94A5-5B64FA4EC55D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43" y="2382782"/>
            <a:ext cx="4430712" cy="40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82782"/>
            <a:ext cx="4535488" cy="407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D6B6B1C-850E-4887-B9DD-3B6DA7B7E49F}" type="slidenum">
              <a:rPr lang="en-US" altLang="zh-CN" smtClean="0"/>
              <a:t>34</a:t>
            </a:fld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88730"/>
            <a:ext cx="8928744" cy="594850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sz="2800" b="1" dirty="0">
                <a:solidFill>
                  <a:srgbClr val="3333FF"/>
                </a:solidFill>
                <a:latin typeface="+mn-ea"/>
              </a:rPr>
              <a:t>2</a:t>
            </a:r>
            <a:r>
              <a:rPr lang="zh-CN" altLang="en-US" sz="2800" b="1" dirty="0">
                <a:solidFill>
                  <a:srgbClr val="3333FF"/>
                </a:solidFill>
                <a:latin typeface="+mn-ea"/>
              </a:rPr>
              <a:t>）</a:t>
            </a:r>
            <a:r>
              <a:rPr lang="en-US" altLang="zh-CN" sz="2800" b="1" dirty="0">
                <a:solidFill>
                  <a:srgbClr val="3333FF"/>
                </a:solidFill>
                <a:latin typeface="+mn-ea"/>
              </a:rPr>
              <a:t>P2</a:t>
            </a:r>
            <a:r>
              <a:rPr lang="zh-CN" altLang="en-US" sz="2800" b="1" dirty="0">
                <a:solidFill>
                  <a:srgbClr val="3333FF"/>
                </a:solidFill>
                <a:latin typeface="+mn-ea"/>
              </a:rPr>
              <a:t>口用作通用</a:t>
            </a:r>
            <a:r>
              <a:rPr lang="en-US" altLang="zh-CN" sz="2800" b="1" dirty="0">
                <a:solidFill>
                  <a:srgbClr val="3333FF"/>
                </a:solidFill>
                <a:latin typeface="+mn-ea"/>
              </a:rPr>
              <a:t>I/O</a:t>
            </a:r>
            <a:r>
              <a:rPr lang="zh-CN" altLang="en-US" sz="2800" b="1" dirty="0">
                <a:solidFill>
                  <a:srgbClr val="3333FF"/>
                </a:solidFill>
                <a:latin typeface="+mn-ea"/>
              </a:rPr>
              <a:t>口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b="1" dirty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内部控制信号</a:t>
            </a:r>
            <a:r>
              <a:rPr lang="en-US" altLang="zh-CN" sz="2400" b="1" dirty="0" smtClean="0">
                <a:latin typeface="+mn-ea"/>
              </a:rPr>
              <a:t>=0</a:t>
            </a:r>
            <a:r>
              <a:rPr lang="zh-CN" altLang="en-US" sz="2400" b="1" dirty="0" smtClean="0">
                <a:latin typeface="+mn-ea"/>
              </a:rPr>
              <a:t>的作用</a:t>
            </a:r>
            <a:r>
              <a:rPr lang="zh-CN" altLang="en-US" sz="2400" b="1" dirty="0">
                <a:latin typeface="+mn-ea"/>
              </a:rPr>
              <a:t>下，</a:t>
            </a:r>
            <a:r>
              <a:rPr lang="en-US" altLang="zh-CN" sz="2400" b="1" dirty="0">
                <a:latin typeface="+mn-ea"/>
              </a:rPr>
              <a:t>MUX</a:t>
            </a:r>
            <a:r>
              <a:rPr lang="zh-CN" altLang="en-US" sz="2400" b="1" dirty="0">
                <a:latin typeface="+mn-ea"/>
              </a:rPr>
              <a:t>与锁存器的</a:t>
            </a:r>
            <a:r>
              <a:rPr lang="en-US" altLang="zh-CN" sz="2400" b="1" dirty="0">
                <a:latin typeface="+mn-ea"/>
              </a:rPr>
              <a:t>Q</a:t>
            </a:r>
            <a:r>
              <a:rPr lang="zh-CN" altLang="en-US" sz="2400" b="1" dirty="0">
                <a:latin typeface="+mn-ea"/>
              </a:rPr>
              <a:t>端接通。</a:t>
            </a:r>
          </a:p>
          <a:p>
            <a:pPr marL="0" indent="0" eaLnBrk="1" hangingPunct="1">
              <a:spcBef>
                <a:spcPts val="0"/>
              </a:spcBef>
              <a:buClrTx/>
              <a:buFont typeface="+mj-ea"/>
              <a:buAutoNum type="circleNumDbPlain"/>
              <a:defRPr/>
            </a:pPr>
            <a:r>
              <a:rPr lang="en-US" altLang="zh-CN" sz="2400" b="1" dirty="0" smtClean="0">
                <a:latin typeface="+mn-ea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+mn-ea"/>
              </a:rPr>
              <a:t>P2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作为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输出时：</a:t>
            </a:r>
            <a:endParaRPr lang="en-US" altLang="zh-CN" sz="2400" b="1" dirty="0" smtClean="0">
              <a:solidFill>
                <a:srgbClr val="3333FF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ClrTx/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如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输出“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，则</a:t>
            </a:r>
            <a:r>
              <a:rPr lang="en-US" altLang="zh-CN" sz="2400" b="1" dirty="0" smtClean="0">
                <a:latin typeface="+mn-ea"/>
              </a:rPr>
              <a:t>Q=</a:t>
            </a:r>
            <a:r>
              <a:rPr lang="zh-CN" altLang="en-US" sz="2400" b="1" dirty="0" smtClean="0">
                <a:latin typeface="+mn-ea"/>
              </a:rPr>
              <a:t>“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”，</a:t>
            </a:r>
            <a:r>
              <a:rPr lang="zh-CN" altLang="en-US" sz="2400" b="1" dirty="0">
                <a:latin typeface="+mn-ea"/>
              </a:rPr>
              <a:t>场效应</a:t>
            </a:r>
            <a:r>
              <a:rPr lang="zh-CN" altLang="en-US" sz="2400" b="1" dirty="0" smtClean="0">
                <a:latin typeface="+mn-ea"/>
              </a:rPr>
              <a:t>管截止，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P2.x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引脚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输出“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”，</a:t>
            </a:r>
            <a:r>
              <a:rPr lang="zh-CN" altLang="en-US" sz="2400" b="1" dirty="0" smtClean="0">
                <a:latin typeface="+mn-ea"/>
              </a:rPr>
              <a:t>如图</a:t>
            </a:r>
            <a:r>
              <a:rPr lang="en-US" altLang="zh-CN" sz="2400" b="1" dirty="0" smtClean="0">
                <a:latin typeface="+mn-ea"/>
              </a:rPr>
              <a:t>2-18</a:t>
            </a:r>
            <a:r>
              <a:rPr lang="zh-CN" altLang="en-US" sz="2400" b="1" dirty="0" smtClean="0">
                <a:latin typeface="+mn-ea"/>
              </a:rPr>
              <a:t>左图所示。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输出“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”时</a:t>
            </a:r>
            <a:r>
              <a:rPr lang="zh-CN" altLang="en-US" sz="2400" b="1" dirty="0">
                <a:latin typeface="+mn-ea"/>
              </a:rPr>
              <a:t>，</a:t>
            </a:r>
            <a:r>
              <a:rPr lang="en-US" altLang="zh-CN" sz="2400" b="1" dirty="0">
                <a:latin typeface="+mn-ea"/>
              </a:rPr>
              <a:t>Q</a:t>
            </a:r>
            <a:r>
              <a:rPr lang="en-US" altLang="zh-CN" sz="2400" b="1" dirty="0" smtClean="0">
                <a:latin typeface="+mn-ea"/>
              </a:rPr>
              <a:t>=</a:t>
            </a:r>
            <a:r>
              <a:rPr lang="zh-CN" altLang="en-US" sz="2400" b="1" dirty="0" smtClean="0">
                <a:latin typeface="+mn-ea"/>
              </a:rPr>
              <a:t>“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”，</a:t>
            </a:r>
            <a:r>
              <a:rPr lang="zh-CN" altLang="en-US" sz="2400" b="1" dirty="0">
                <a:latin typeface="+mn-ea"/>
              </a:rPr>
              <a:t>场效应</a:t>
            </a:r>
            <a:r>
              <a:rPr lang="zh-CN" altLang="en-US" sz="2400" b="1" dirty="0" smtClean="0">
                <a:latin typeface="+mn-ea"/>
              </a:rPr>
              <a:t>管导通，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P2.x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引脚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输出“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zh-CN" altLang="en-US" sz="2400" b="1" dirty="0" smtClean="0">
                <a:latin typeface="+mn-ea"/>
              </a:rPr>
              <a:t>如图</a:t>
            </a:r>
            <a:r>
              <a:rPr lang="en-US" altLang="zh-CN" sz="2400" b="1" dirty="0" smtClean="0">
                <a:latin typeface="+mn-ea"/>
              </a:rPr>
              <a:t>2-18</a:t>
            </a:r>
            <a:r>
              <a:rPr lang="zh-CN" altLang="en-US" sz="2400" b="1" dirty="0" smtClean="0">
                <a:latin typeface="+mn-ea"/>
              </a:rPr>
              <a:t>右图所示。</a:t>
            </a:r>
            <a:endParaRPr lang="en-US" altLang="zh-CN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   </a:t>
            </a:r>
            <a:endParaRPr lang="zh-CN" altLang="en-US" dirty="0"/>
          </a:p>
        </p:txBody>
      </p:sp>
      <p:sp>
        <p:nvSpPr>
          <p:cNvPr id="7065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BF2B24-F6C4-4438-9CE5-ED7046359153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zh-CN" altLang="zh-CN" sz="1000"/>
          </a:p>
        </p:txBody>
      </p:sp>
      <p:pic>
        <p:nvPicPr>
          <p:cNvPr id="7066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2671161"/>
            <a:ext cx="4321175" cy="36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" y="2681208"/>
            <a:ext cx="4689475" cy="357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28491FE-6201-4D4B-9DB8-5D86212953FE}" type="slidenum">
              <a:rPr lang="en-US" altLang="zh-CN" smtClean="0"/>
              <a:t>35</a:t>
            </a:fld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88730"/>
            <a:ext cx="8928744" cy="5948502"/>
          </a:xfrm>
        </p:spPr>
        <p:txBody>
          <a:bodyPr/>
          <a:lstStyle/>
          <a:p>
            <a:pPr marL="457200" indent="-457200" eaLnBrk="1" hangingPunct="1">
              <a:spcBef>
                <a:spcPts val="0"/>
              </a:spcBef>
              <a:buClrTx/>
              <a:buFont typeface="+mj-ea"/>
              <a:buAutoNum type="circleNumDbPlain" startAt="2"/>
              <a:defRPr/>
            </a:pPr>
            <a:r>
              <a:rPr lang="en-US" altLang="zh-CN" sz="2400" b="1" smtClean="0">
                <a:solidFill>
                  <a:srgbClr val="3333FF"/>
                </a:solidFill>
                <a:latin typeface="+mn-ea"/>
              </a:rPr>
              <a:t>P2</a:t>
            </a:r>
            <a:r>
              <a:rPr lang="zh-CN" altLang="en-US" sz="2400" b="1" smtClean="0">
                <a:solidFill>
                  <a:srgbClr val="3333FF"/>
                </a:solidFill>
                <a:latin typeface="+mn-ea"/>
              </a:rPr>
              <a:t>作为输入时：</a:t>
            </a:r>
            <a:endParaRPr lang="en-US" altLang="zh-CN" sz="2400" b="1" smtClean="0">
              <a:solidFill>
                <a:srgbClr val="3333FF"/>
              </a:solidFill>
              <a:latin typeface="+mn-ea"/>
            </a:endParaRPr>
          </a:p>
          <a:p>
            <a:pPr indent="0" eaLnBrk="1" hangingPunct="1">
              <a:spcBef>
                <a:spcPts val="0"/>
              </a:spcBef>
              <a:buClrTx/>
              <a:defRPr/>
            </a:pPr>
            <a:r>
              <a:rPr lang="en-US" altLang="zh-CN" smtClean="0">
                <a:solidFill>
                  <a:srgbClr val="3333FF"/>
                </a:solidFill>
                <a:latin typeface="+mn-ea"/>
              </a:rPr>
              <a:t>    </a:t>
            </a:r>
            <a:r>
              <a:rPr lang="zh-CN" altLang="en-US" sz="2400" b="1" smtClean="0">
                <a:latin typeface="+mn-ea"/>
              </a:rPr>
              <a:t>分为“读引脚” 和“读锁存器”两种方式。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smtClean="0">
                <a:latin typeface="+mn-ea"/>
              </a:rPr>
              <a:t>   </a:t>
            </a:r>
            <a:r>
              <a:rPr lang="zh-CN" altLang="en-US" sz="2400" b="1" smtClean="0">
                <a:solidFill>
                  <a:srgbClr val="FF0000"/>
                </a:solidFill>
                <a:latin typeface="+mn-ea"/>
              </a:rPr>
              <a:t>“读引脚”时：</a:t>
            </a:r>
            <a:r>
              <a:rPr lang="zh-CN" altLang="en-US" sz="2400" b="1" smtClean="0">
                <a:solidFill>
                  <a:srgbClr val="3333FF"/>
                </a:solidFill>
                <a:latin typeface="+mn-ea"/>
              </a:rPr>
              <a:t>由于是准双向</a:t>
            </a:r>
            <a:r>
              <a:rPr lang="en-US" altLang="zh-CN" sz="2400" b="1" smtClean="0">
                <a:solidFill>
                  <a:srgbClr val="3333FF"/>
                </a:solidFill>
                <a:latin typeface="+mn-ea"/>
              </a:rPr>
              <a:t>IO</a:t>
            </a:r>
            <a:r>
              <a:rPr lang="zh-CN" altLang="en-US" sz="2400" b="1" smtClean="0">
                <a:solidFill>
                  <a:srgbClr val="3333FF"/>
                </a:solidFill>
                <a:latin typeface="+mn-ea"/>
              </a:rPr>
              <a:t>口</a:t>
            </a:r>
            <a:r>
              <a:rPr lang="zh-CN" altLang="en-US" sz="2400" b="1" smtClean="0">
                <a:latin typeface="+mn-ea"/>
              </a:rPr>
              <a:t>，</a:t>
            </a:r>
            <a:r>
              <a:rPr lang="en-US" altLang="zh-CN" sz="2400" b="1" smtClean="0">
                <a:latin typeface="+mn-ea"/>
              </a:rPr>
              <a:t>CPU</a:t>
            </a:r>
            <a:r>
              <a:rPr lang="zh-CN" altLang="en-US" sz="2400" b="1" smtClean="0">
                <a:latin typeface="+mn-ea"/>
              </a:rPr>
              <a:t>先向锁存器（</a:t>
            </a:r>
            <a:r>
              <a:rPr lang="en-US" altLang="zh-CN" sz="2400" b="1" smtClean="0">
                <a:latin typeface="+mn-ea"/>
              </a:rPr>
              <a:t>D</a:t>
            </a:r>
            <a:r>
              <a:rPr lang="zh-CN" altLang="en-US" sz="2400" b="1" smtClean="0">
                <a:latin typeface="+mn-ea"/>
              </a:rPr>
              <a:t>触发器）写“</a:t>
            </a:r>
            <a:r>
              <a:rPr lang="en-US" altLang="zh-CN" sz="2400" b="1" smtClean="0">
                <a:latin typeface="+mn-ea"/>
              </a:rPr>
              <a:t>1”</a:t>
            </a:r>
            <a:r>
              <a:rPr lang="zh-CN" altLang="en-US" sz="2400" b="1" smtClean="0">
                <a:latin typeface="+mn-ea"/>
              </a:rPr>
              <a:t>，使场效应管截止。然后发出读引脚信号“</a:t>
            </a:r>
            <a:r>
              <a:rPr lang="en-US" altLang="zh-CN" sz="2400" b="1" smtClean="0">
                <a:latin typeface="+mn-ea"/>
              </a:rPr>
              <a:t>1</a:t>
            </a:r>
            <a:r>
              <a:rPr lang="zh-CN" altLang="en-US" sz="2400" b="1" smtClean="0">
                <a:latin typeface="+mn-ea"/>
              </a:rPr>
              <a:t>”，三态门打开，这样</a:t>
            </a:r>
            <a:r>
              <a:rPr lang="en-US" altLang="zh-CN" sz="2400" b="1" smtClean="0">
                <a:latin typeface="+mn-ea"/>
              </a:rPr>
              <a:t>P2.x</a:t>
            </a:r>
            <a:r>
              <a:rPr lang="zh-CN" altLang="en-US" sz="2400" b="1" smtClean="0">
                <a:latin typeface="+mn-ea"/>
              </a:rPr>
              <a:t>引脚上的电平经下方的三态门进入内部总线。</a:t>
            </a:r>
            <a:endParaRPr lang="en-US" altLang="zh-CN" sz="2400" b="1" smtClean="0"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smtClean="0">
                <a:solidFill>
                  <a:srgbClr val="FF0000"/>
                </a:solidFill>
                <a:latin typeface="+mn-ea"/>
              </a:rPr>
              <a:t>   </a:t>
            </a:r>
            <a:r>
              <a:rPr lang="zh-CN" altLang="en-US" sz="2400" b="1" smtClean="0">
                <a:solidFill>
                  <a:srgbClr val="FF0000"/>
                </a:solidFill>
                <a:latin typeface="+mn-ea"/>
              </a:rPr>
              <a:t>“读锁存器”时：</a:t>
            </a:r>
            <a:r>
              <a:rPr lang="en-US" altLang="zh-CN" sz="2400" b="1" smtClean="0">
                <a:latin typeface="+mn-ea"/>
              </a:rPr>
              <a:t>CPU</a:t>
            </a:r>
            <a:r>
              <a:rPr lang="zh-CN" altLang="en-US" sz="2400" b="1" smtClean="0">
                <a:latin typeface="+mn-ea"/>
              </a:rPr>
              <a:t>先向锁存器写“</a:t>
            </a:r>
            <a:r>
              <a:rPr lang="en-US" altLang="zh-CN" sz="2400" b="1" smtClean="0">
                <a:latin typeface="+mn-ea"/>
              </a:rPr>
              <a:t>1”</a:t>
            </a:r>
            <a:r>
              <a:rPr lang="zh-CN" altLang="en-US" sz="2400" b="1" smtClean="0">
                <a:latin typeface="+mn-ea"/>
              </a:rPr>
              <a:t>，场效应管截止。然后发出读锁存器信号“</a:t>
            </a:r>
            <a:r>
              <a:rPr lang="en-US" altLang="zh-CN" sz="2400" b="1" smtClean="0">
                <a:latin typeface="+mn-ea"/>
              </a:rPr>
              <a:t>1”</a:t>
            </a:r>
            <a:r>
              <a:rPr lang="zh-CN" altLang="en-US" sz="2400" b="1" smtClean="0">
                <a:latin typeface="+mn-ea"/>
              </a:rPr>
              <a:t>，这样</a:t>
            </a:r>
            <a:r>
              <a:rPr lang="en-US" altLang="zh-CN" sz="2400" b="1" smtClean="0">
                <a:latin typeface="+mn-ea"/>
              </a:rPr>
              <a:t>Q</a:t>
            </a:r>
            <a:r>
              <a:rPr lang="zh-CN" altLang="en-US" sz="2400" b="1" smtClean="0">
                <a:latin typeface="+mn-ea"/>
              </a:rPr>
              <a:t>端信号经上方的三态门进入内部总线。</a:t>
            </a:r>
            <a:r>
              <a:rPr lang="en-US" altLang="zh-CN" sz="2400" b="1" smtClean="0">
                <a:latin typeface="+mn-ea"/>
              </a:rPr>
              <a:t>P2</a:t>
            </a:r>
            <a:r>
              <a:rPr lang="zh-CN" altLang="en-US" sz="2400" b="1" smtClean="0">
                <a:latin typeface="+mn-ea"/>
              </a:rPr>
              <a:t>作为输入时，工作过程如图</a:t>
            </a:r>
            <a:r>
              <a:rPr lang="en-US" altLang="zh-CN" sz="2400" b="1" smtClean="0">
                <a:latin typeface="+mn-ea"/>
              </a:rPr>
              <a:t>2-19</a:t>
            </a:r>
            <a:r>
              <a:rPr lang="zh-CN" altLang="en-US" sz="2400" b="1" smtClean="0">
                <a:latin typeface="+mn-ea"/>
              </a:rPr>
              <a:t>所示。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3600" b="1" dirty="0" smtClean="0">
              <a:solidFill>
                <a:srgbClr val="9900FF"/>
              </a:solidFill>
              <a:latin typeface="+mn-ea"/>
            </a:endParaRPr>
          </a:p>
        </p:txBody>
      </p:sp>
      <p:sp>
        <p:nvSpPr>
          <p:cNvPr id="7168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4F8E0D8-F2D1-46F2-9565-D0ACE703F341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zh-CN" altLang="zh-CN" sz="1000"/>
          </a:p>
        </p:txBody>
      </p:sp>
      <p:pic>
        <p:nvPicPr>
          <p:cNvPr id="7168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3429000"/>
            <a:ext cx="8218487" cy="302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28AD878-EFCA-498E-8A65-A8836199320B}" type="slidenum">
              <a:rPr lang="en-US" altLang="zh-CN" smtClean="0"/>
              <a:t>36</a:t>
            </a:fld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5"/>
          <p:cNvSpPr>
            <a:spLocks noGrp="1" noChangeArrowheads="1"/>
          </p:cNvSpPr>
          <p:nvPr>
            <p:ph type="title"/>
          </p:nvPr>
        </p:nvSpPr>
        <p:spPr>
          <a:xfrm>
            <a:off x="539664" y="476754"/>
            <a:ext cx="7673975" cy="609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990000"/>
                </a:solidFill>
                <a:latin typeface="黑体" pitchFamily="49" charset="-122"/>
              </a:rPr>
              <a:t>2.5.4  P3</a:t>
            </a:r>
            <a:r>
              <a:rPr lang="zh-CN" altLang="en-US" b="1" dirty="0" smtClean="0">
                <a:solidFill>
                  <a:srgbClr val="990000"/>
                </a:solidFill>
                <a:latin typeface="黑体" pitchFamily="49" charset="-122"/>
              </a:rPr>
              <a:t>口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latin typeface="+mn-ea"/>
              </a:rPr>
              <a:t>P3</a:t>
            </a:r>
            <a:r>
              <a:rPr lang="zh-CN" altLang="en-US" sz="2400" b="1" dirty="0" smtClean="0">
                <a:latin typeface="+mn-ea"/>
              </a:rPr>
              <a:t>口具有双功能接口：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在作为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普通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IO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口时是一个准双向接口。</a:t>
            </a:r>
            <a:r>
              <a:rPr lang="zh-CN" altLang="en-US" sz="2400" b="1" dirty="0" smtClean="0">
                <a:latin typeface="+mn-ea"/>
              </a:rPr>
              <a:t>在作为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功能接口时</a:t>
            </a:r>
            <a:r>
              <a:rPr lang="zh-CN" altLang="en-US" sz="2400" b="1" dirty="0" smtClean="0">
                <a:latin typeface="+mn-ea"/>
              </a:rPr>
              <a:t>，每一位都可以分别定义为第二功能，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P3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口的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第二功能</a:t>
            </a:r>
            <a:r>
              <a:rPr lang="zh-CN" altLang="en-US" sz="2400" b="1" dirty="0" smtClean="0">
                <a:latin typeface="+mn-ea"/>
              </a:rPr>
              <a:t>定义表</a:t>
            </a:r>
            <a:r>
              <a:rPr lang="en-US" altLang="zh-CN" sz="2400" b="1" dirty="0" smtClean="0">
                <a:latin typeface="+mn-ea"/>
              </a:rPr>
              <a:t>2-6</a:t>
            </a:r>
            <a:r>
              <a:rPr lang="zh-CN" altLang="en-US" sz="2400" b="1" dirty="0" smtClean="0">
                <a:latin typeface="+mn-ea"/>
              </a:rPr>
              <a:t>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P3</a:t>
            </a:r>
            <a:r>
              <a:rPr lang="zh-CN" altLang="en-US" sz="2400" b="1" dirty="0" smtClean="0">
                <a:latin typeface="+mn-ea"/>
              </a:rPr>
              <a:t>口的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字节地址</a:t>
            </a:r>
            <a:r>
              <a:rPr lang="zh-CN" altLang="en-US" sz="2400" b="1" dirty="0" smtClean="0">
                <a:latin typeface="+mn-ea"/>
              </a:rPr>
              <a:t>为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B0H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位地址</a:t>
            </a:r>
            <a:r>
              <a:rPr lang="zh-CN" altLang="en-US" sz="2400" b="1" dirty="0" smtClean="0">
                <a:latin typeface="+mn-ea"/>
              </a:rPr>
              <a:t>为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B0H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～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B7H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en-US" altLang="zh-CN" sz="2400" b="1" dirty="0" smtClean="0">
                <a:latin typeface="+mn-ea"/>
              </a:rPr>
              <a:t>P3</a:t>
            </a:r>
            <a:r>
              <a:rPr lang="zh-CN" altLang="en-US" sz="2400" b="1" dirty="0" smtClean="0">
                <a:latin typeface="+mn-ea"/>
              </a:rPr>
              <a:t>口某一位的位电路结构如图</a:t>
            </a:r>
            <a:r>
              <a:rPr lang="en-US" altLang="zh-CN" sz="2400" b="1" dirty="0" smtClean="0">
                <a:latin typeface="+mn-ea"/>
              </a:rPr>
              <a:t>2-20</a:t>
            </a:r>
            <a:r>
              <a:rPr lang="zh-CN" altLang="en-US" sz="2400" b="1" dirty="0" smtClean="0">
                <a:latin typeface="+mn-ea"/>
              </a:rPr>
              <a:t>所示。 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72707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13695B49-D990-4AFD-82B1-8C60DE7FCB6E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2973388"/>
            <a:ext cx="5113338" cy="343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0" y="3034957"/>
            <a:ext cx="3638550" cy="331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B0FE9D3-D8FF-44DF-B419-5D47F97D0E09}" type="slidenum">
              <a:rPr lang="en-US" altLang="zh-CN" smtClean="0"/>
              <a:t>37</a:t>
            </a:fld>
            <a:endParaRPr lang="en-US" altLang="zh-C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548760"/>
            <a:ext cx="8928744" cy="5588471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    </a:t>
            </a:r>
            <a:r>
              <a:rPr lang="en-US" altLang="zh-CN" sz="2800" b="1" dirty="0" smtClean="0">
                <a:solidFill>
                  <a:srgbClr val="9900FF"/>
                </a:solidFill>
                <a:latin typeface="+mn-ea"/>
              </a:rPr>
              <a:t>1</a:t>
            </a:r>
            <a:r>
              <a:rPr lang="zh-CN" altLang="en-US" sz="2800" b="1" dirty="0" smtClean="0">
                <a:solidFill>
                  <a:srgbClr val="9900FF"/>
                </a:solidFill>
                <a:latin typeface="+mn-ea"/>
              </a:rPr>
              <a:t>．位电路结构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如图</a:t>
            </a:r>
            <a:r>
              <a:rPr lang="en-US" altLang="zh-CN" sz="2400" b="1" dirty="0" smtClean="0">
                <a:latin typeface="+mn-ea"/>
              </a:rPr>
              <a:t>2-20</a:t>
            </a:r>
            <a:r>
              <a:rPr lang="zh-CN" altLang="en-US" sz="2400" b="1" dirty="0" smtClean="0">
                <a:latin typeface="+mn-ea"/>
              </a:rPr>
              <a:t>所示，</a:t>
            </a:r>
            <a:r>
              <a:rPr lang="en-US" altLang="zh-CN" sz="2400" b="1" dirty="0" smtClean="0">
                <a:latin typeface="+mn-ea"/>
              </a:rPr>
              <a:t>P3</a:t>
            </a:r>
            <a:r>
              <a:rPr lang="zh-CN" altLang="en-US" sz="2400" b="1" dirty="0" smtClean="0">
                <a:latin typeface="+mn-ea"/>
              </a:rPr>
              <a:t>口某一位的电路包括：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（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）数据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输出锁存器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D</a:t>
            </a:r>
            <a:r>
              <a:rPr lang="zh-CN" altLang="en-US" sz="2400" b="1" dirty="0" smtClean="0">
                <a:latin typeface="+mn-ea"/>
              </a:rPr>
              <a:t>触发器）用于输出数据位的锁存。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（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个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三态数据输入缓冲器</a:t>
            </a:r>
            <a:r>
              <a:rPr lang="zh-CN" altLang="en-US" sz="2400" b="1" dirty="0" smtClean="0">
                <a:latin typeface="+mn-ea"/>
              </a:rPr>
              <a:t>，分别用于读锁存器、读引脚数据。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个同向隔离门和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个与非门。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（</a:t>
            </a:r>
            <a:r>
              <a:rPr lang="en-US" altLang="zh-CN" sz="2400" b="1" dirty="0" smtClean="0">
                <a:latin typeface="+mn-ea"/>
              </a:rPr>
              <a:t>3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输出驱动电路</a:t>
            </a:r>
            <a:r>
              <a:rPr lang="zh-CN" altLang="en-US" sz="2400" b="1" dirty="0" smtClean="0">
                <a:latin typeface="+mn-ea"/>
              </a:rPr>
              <a:t>，由“与非门”、场效应管（</a:t>
            </a:r>
            <a:r>
              <a:rPr lang="en-US" altLang="zh-CN" sz="2400" b="1" dirty="0" smtClean="0">
                <a:latin typeface="+mn-ea"/>
              </a:rPr>
              <a:t>FET</a:t>
            </a:r>
            <a:r>
              <a:rPr lang="zh-CN" altLang="en-US" sz="2400" b="1" dirty="0" smtClean="0">
                <a:latin typeface="+mn-ea"/>
              </a:rPr>
              <a:t>）和内部上拉电阻组成。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    </a:t>
            </a:r>
            <a:r>
              <a:rPr lang="en-US" altLang="zh-CN" b="1" dirty="0" smtClean="0">
                <a:solidFill>
                  <a:srgbClr val="9900FF"/>
                </a:solidFill>
                <a:latin typeface="+mn-ea"/>
              </a:rPr>
              <a:t>2</a:t>
            </a:r>
            <a:r>
              <a:rPr lang="zh-CN" altLang="en-US" b="1" dirty="0" smtClean="0">
                <a:solidFill>
                  <a:srgbClr val="9900FF"/>
                </a:solidFill>
                <a:latin typeface="+mn-ea"/>
              </a:rPr>
              <a:t>．工作过程分析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3333FF"/>
                </a:solidFill>
                <a:latin typeface="+mn-ea"/>
              </a:rPr>
              <a:t>   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b="1" dirty="0" smtClean="0">
                <a:solidFill>
                  <a:srgbClr val="3333FF"/>
                </a:solidFill>
                <a:latin typeface="+mn-ea"/>
              </a:rPr>
              <a:t>1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）</a:t>
            </a:r>
            <a:r>
              <a:rPr lang="en-US" altLang="zh-CN" b="1" dirty="0" smtClean="0">
                <a:solidFill>
                  <a:srgbClr val="3333FF"/>
                </a:solidFill>
                <a:latin typeface="+mn-ea"/>
              </a:rPr>
              <a:t>P3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口用作第二输入</a:t>
            </a:r>
            <a:r>
              <a:rPr lang="en-US" altLang="zh-CN" b="1" dirty="0" smtClean="0">
                <a:solidFill>
                  <a:srgbClr val="3333FF"/>
                </a:solidFill>
                <a:latin typeface="+mn-ea"/>
              </a:rPr>
              <a:t>/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输出功能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当</a:t>
            </a:r>
            <a:r>
              <a:rPr lang="zh-CN" altLang="en-US" sz="2400" b="1" dirty="0">
                <a:latin typeface="+mn-ea"/>
              </a:rPr>
              <a:t>选择</a:t>
            </a:r>
            <a:r>
              <a:rPr lang="zh-CN" altLang="en-US" sz="2400" b="1" dirty="0" smtClean="0">
                <a:latin typeface="+mn-ea"/>
              </a:rPr>
              <a:t>第二功能作为输入状态（）时</a:t>
            </a:r>
            <a:r>
              <a:rPr lang="zh-CN" altLang="en-US" sz="2400" b="1" dirty="0">
                <a:latin typeface="+mn-ea"/>
              </a:rPr>
              <a:t>，该位的锁存器和第二输出功能端均应</a:t>
            </a:r>
            <a:r>
              <a:rPr lang="zh-CN" altLang="en-US" sz="2400" b="1" dirty="0" smtClean="0">
                <a:latin typeface="+mn-ea"/>
              </a:rPr>
              <a:t>置“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”，</a:t>
            </a:r>
            <a:r>
              <a:rPr lang="zh-CN" altLang="en-US" sz="2400" b="1" dirty="0">
                <a:latin typeface="+mn-ea"/>
              </a:rPr>
              <a:t>保证场效应管截止，</a:t>
            </a:r>
            <a:r>
              <a:rPr lang="en-US" altLang="zh-CN" sz="2400" b="1" dirty="0">
                <a:latin typeface="+mn-ea"/>
              </a:rPr>
              <a:t>P3.x</a:t>
            </a:r>
            <a:r>
              <a:rPr lang="zh-CN" altLang="en-US" sz="2400" b="1" dirty="0">
                <a:latin typeface="+mn-ea"/>
              </a:rPr>
              <a:t>引脚的信息由输入</a:t>
            </a:r>
            <a:r>
              <a:rPr lang="zh-CN" altLang="en-US" sz="2400" b="1" dirty="0" smtClean="0">
                <a:latin typeface="+mn-ea"/>
              </a:rPr>
              <a:t>缓冲器（同门）的</a:t>
            </a:r>
            <a:r>
              <a:rPr lang="zh-CN" altLang="en-US" sz="2400" b="1" dirty="0">
                <a:latin typeface="+mn-ea"/>
              </a:rPr>
              <a:t>输出获得。如图</a:t>
            </a:r>
            <a:r>
              <a:rPr lang="en-US" altLang="zh-CN" sz="2400" b="1" dirty="0" smtClean="0">
                <a:latin typeface="+mn-ea"/>
              </a:rPr>
              <a:t>2-21</a:t>
            </a:r>
            <a:r>
              <a:rPr lang="zh-CN" altLang="en-US" sz="2400" b="1" dirty="0" smtClean="0">
                <a:latin typeface="+mn-ea"/>
              </a:rPr>
              <a:t>的上</a:t>
            </a:r>
            <a:r>
              <a:rPr lang="zh-CN" altLang="en-US" sz="2400" b="1" dirty="0">
                <a:latin typeface="+mn-ea"/>
              </a:rPr>
              <a:t>图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当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选择第二功能作为输出状态（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WE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RD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TXD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）时</a:t>
            </a:r>
            <a:r>
              <a:rPr lang="zh-CN" altLang="en-US" sz="2400" b="1" dirty="0">
                <a:latin typeface="+mn-ea"/>
              </a:rPr>
              <a:t>，该位的锁存器需要置“</a:t>
            </a:r>
            <a:r>
              <a:rPr lang="en-US" altLang="zh-CN" sz="2400" b="1" dirty="0">
                <a:latin typeface="+mn-ea"/>
              </a:rPr>
              <a:t>1”</a:t>
            </a:r>
            <a:r>
              <a:rPr lang="zh-CN" altLang="en-US" sz="2400" b="1" dirty="0">
                <a:latin typeface="+mn-ea"/>
              </a:rPr>
              <a:t>，使“与非门”为开启状态。如图</a:t>
            </a:r>
            <a:r>
              <a:rPr lang="en-US" altLang="zh-CN" sz="2400" b="1" dirty="0" smtClean="0">
                <a:latin typeface="+mn-ea"/>
              </a:rPr>
              <a:t>2-21</a:t>
            </a:r>
            <a:r>
              <a:rPr lang="zh-CN" altLang="en-US" sz="2400" b="1" dirty="0" smtClean="0">
                <a:latin typeface="+mn-ea"/>
              </a:rPr>
              <a:t>下图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</p:txBody>
      </p:sp>
      <p:sp>
        <p:nvSpPr>
          <p:cNvPr id="7373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D92B21EF-B6FF-4295-9B60-3347D4DB2112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AF5E344-6315-4735-A201-F06EC119D65B}" type="slidenum">
              <a:rPr lang="en-US" altLang="zh-CN" smtClean="0"/>
              <a:t>38</a:t>
            </a:fld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xfrm>
            <a:off x="107628" y="116724"/>
            <a:ext cx="8928744" cy="602050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 sz="2400" b="1" dirty="0" smtClean="0"/>
              <a:t>图</a:t>
            </a:r>
            <a:r>
              <a:rPr lang="en-US" altLang="zh-CN" sz="2400" b="1" dirty="0" smtClean="0"/>
              <a:t>2-21 P3</a:t>
            </a:r>
            <a:r>
              <a:rPr lang="zh-CN" altLang="en-US" sz="2400" b="1" dirty="0" smtClean="0"/>
              <a:t>口第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功能时，上图作为输入、下图作为输出状态</a:t>
            </a:r>
          </a:p>
        </p:txBody>
      </p:sp>
      <p:sp>
        <p:nvSpPr>
          <p:cNvPr id="7475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33F4655-B593-4311-A3E5-095A13360A1E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zh-CN" altLang="zh-CN" sz="1000"/>
          </a:p>
        </p:txBody>
      </p:sp>
      <p:pic>
        <p:nvPicPr>
          <p:cNvPr id="7475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8" y="548760"/>
            <a:ext cx="7993063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7" y="3778072"/>
            <a:ext cx="7993063" cy="274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84C1CC8-CEC8-40E6-8095-D8BE7F691E24}" type="slidenum">
              <a:rPr lang="en-US" altLang="zh-CN" smtClean="0"/>
              <a:t>39</a:t>
            </a:fld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646" y="304800"/>
            <a:ext cx="8036129" cy="609600"/>
          </a:xfrm>
        </p:spPr>
        <p:txBody>
          <a:bodyPr/>
          <a:lstStyle/>
          <a:p>
            <a:pPr>
              <a:defRPr/>
            </a:pPr>
            <a:r>
              <a:rPr lang="zh-CN" altLang="en-US" sz="2800" b="1" dirty="0" smtClean="0">
                <a:latin typeface="+mn-ea"/>
                <a:ea typeface="+mn-ea"/>
              </a:rPr>
              <a:t> </a:t>
            </a:r>
            <a:r>
              <a:rPr lang="en-US" altLang="zh-CN" sz="2800" b="1" dirty="0" smtClean="0">
                <a:latin typeface="+mn-ea"/>
                <a:ea typeface="+mn-ea"/>
              </a:rPr>
              <a:t>DIP</a:t>
            </a:r>
            <a:r>
              <a:rPr lang="zh-CN" altLang="en-US" sz="2800" b="1" dirty="0" smtClean="0">
                <a:latin typeface="+mn-ea"/>
                <a:ea typeface="+mn-ea"/>
              </a:rPr>
              <a:t>封装</a:t>
            </a:r>
            <a:r>
              <a:rPr lang="en-US" altLang="zh-CN" sz="2800" b="1" dirty="0" smtClean="0">
                <a:latin typeface="+mn-ea"/>
                <a:ea typeface="+mn-ea"/>
              </a:rPr>
              <a:t>40</a:t>
            </a:r>
            <a:r>
              <a:rPr lang="zh-CN" altLang="en-US" sz="2800" b="1" dirty="0" smtClean="0">
                <a:latin typeface="+mn-ea"/>
                <a:ea typeface="+mn-ea"/>
              </a:rPr>
              <a:t>引脚按功能分为三类，如图</a:t>
            </a:r>
            <a:r>
              <a:rPr lang="en-US" altLang="zh-CN" sz="2800" b="1" dirty="0" smtClean="0">
                <a:latin typeface="+mn-ea"/>
                <a:ea typeface="+mn-ea"/>
              </a:rPr>
              <a:t>2-4</a:t>
            </a:r>
            <a:r>
              <a:rPr lang="zh-CN" altLang="en-US" sz="2800" b="1" dirty="0" smtClean="0">
                <a:latin typeface="+mn-ea"/>
                <a:ea typeface="+mn-ea"/>
              </a:rPr>
              <a:t>所示：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5637C0C-E10C-4944-B613-9A23A6900DEA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zh-CN" altLang="zh-CN" sz="100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683589F-E5F4-4AEE-9A99-7F2F864A48AB}" type="slidenum">
              <a:rPr lang="en-US" altLang="zh-CN" smtClean="0"/>
              <a:t>4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6" y="1484838"/>
            <a:ext cx="8238786" cy="400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88730"/>
            <a:ext cx="8928744" cy="594850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P3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口用作通用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I/O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口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当</a:t>
            </a:r>
            <a:r>
              <a:rPr lang="en-US" altLang="zh-CN" sz="2400" b="1" dirty="0" smtClean="0">
                <a:latin typeface="+mn-ea"/>
              </a:rPr>
              <a:t>P3</a:t>
            </a:r>
            <a:r>
              <a:rPr lang="zh-CN" altLang="en-US" sz="2400" b="1" dirty="0" smtClean="0">
                <a:latin typeface="+mn-ea"/>
              </a:rPr>
              <a:t>口用作通用</a:t>
            </a:r>
            <a:r>
              <a:rPr lang="en-US" altLang="zh-CN" sz="2400" b="1" dirty="0" smtClean="0">
                <a:latin typeface="+mn-ea"/>
              </a:rPr>
              <a:t>IO</a:t>
            </a:r>
            <a:r>
              <a:rPr lang="zh-CN" altLang="en-US" sz="2400" b="1" dirty="0" smtClean="0">
                <a:latin typeface="+mn-ea"/>
              </a:rPr>
              <a:t>口作为输出状态时，第二输出功能端应保持高电平“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”，“与非门”为开启状态。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当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输出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时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Q=1</a:t>
            </a:r>
            <a:r>
              <a:rPr lang="zh-CN" altLang="en-US" sz="2400" b="1" dirty="0" smtClean="0">
                <a:latin typeface="+mn-ea"/>
              </a:rPr>
              <a:t>，场效应管截止，</a:t>
            </a:r>
            <a:r>
              <a:rPr lang="en-US" altLang="zh-CN" sz="2400" b="1" dirty="0" smtClean="0">
                <a:latin typeface="+mn-ea"/>
              </a:rPr>
              <a:t>P3.x</a:t>
            </a:r>
            <a:r>
              <a:rPr lang="zh-CN" altLang="en-US" sz="2400" b="1" dirty="0" smtClean="0">
                <a:latin typeface="+mn-ea"/>
              </a:rPr>
              <a:t>引脚输出为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；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当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输出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时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Q=0</a:t>
            </a:r>
            <a:r>
              <a:rPr lang="zh-CN" altLang="en-US" sz="2400" b="1" dirty="0" smtClean="0">
                <a:latin typeface="+mn-ea"/>
              </a:rPr>
              <a:t>，场效应管导通，</a:t>
            </a:r>
            <a:r>
              <a:rPr lang="en-US" altLang="zh-CN" sz="2400" b="1" dirty="0" smtClean="0">
                <a:latin typeface="+mn-ea"/>
              </a:rPr>
              <a:t>P3.x</a:t>
            </a:r>
            <a:r>
              <a:rPr lang="zh-CN" altLang="en-US" sz="2400" b="1" dirty="0" smtClean="0">
                <a:latin typeface="+mn-ea"/>
              </a:rPr>
              <a:t>引脚输出为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当</a:t>
            </a:r>
            <a:r>
              <a:rPr lang="en-US" altLang="zh-CN" sz="2400" b="1" dirty="0" smtClean="0">
                <a:latin typeface="+mn-ea"/>
              </a:rPr>
              <a:t>P3</a:t>
            </a:r>
            <a:r>
              <a:rPr lang="zh-CN" altLang="en-US" sz="2400" b="1" dirty="0" smtClean="0">
                <a:latin typeface="+mn-ea"/>
              </a:rPr>
              <a:t>口用作通用</a:t>
            </a:r>
            <a:r>
              <a:rPr lang="en-US" altLang="zh-CN" sz="2400" b="1" dirty="0" smtClean="0">
                <a:latin typeface="+mn-ea"/>
              </a:rPr>
              <a:t>IO</a:t>
            </a:r>
            <a:r>
              <a:rPr lang="zh-CN" altLang="en-US" sz="2400" b="1" dirty="0" smtClean="0">
                <a:latin typeface="+mn-ea"/>
              </a:rPr>
              <a:t>口作为输入状态时，有“读引脚”和“读锁存器”二种方式：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“读引脚”时：</a:t>
            </a:r>
            <a:r>
              <a:rPr lang="en-US" altLang="zh-CN" sz="2400" b="1" dirty="0" smtClean="0">
                <a:latin typeface="+mn-ea"/>
              </a:rPr>
              <a:t>P3.x</a:t>
            </a:r>
            <a:r>
              <a:rPr lang="zh-CN" altLang="en-US" sz="2400" b="1" dirty="0" smtClean="0">
                <a:latin typeface="+mn-ea"/>
              </a:rPr>
              <a:t>位的输出锁存器（</a:t>
            </a:r>
            <a:r>
              <a:rPr lang="en-US" altLang="zh-CN" sz="2400" b="1" dirty="0" smtClean="0">
                <a:latin typeface="+mn-ea"/>
              </a:rPr>
              <a:t>D</a:t>
            </a:r>
            <a:r>
              <a:rPr lang="zh-CN" altLang="en-US" sz="2400" b="1" dirty="0" smtClean="0">
                <a:latin typeface="+mn-ea"/>
              </a:rPr>
              <a:t>触发器）和第二输出功能端均应置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，场效应管截止。</a:t>
            </a:r>
            <a:r>
              <a:rPr lang="en-US" altLang="zh-CN" sz="2400" b="1" dirty="0" smtClean="0">
                <a:latin typeface="+mn-ea"/>
              </a:rPr>
              <a:t>P3.x</a:t>
            </a:r>
            <a:r>
              <a:rPr lang="zh-CN" altLang="en-US" sz="2400" b="1" dirty="0" smtClean="0">
                <a:latin typeface="+mn-ea"/>
              </a:rPr>
              <a:t>引脚信息通过输入同门和下边的三态门进入内部总线，完成“读引脚”操作。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“读锁存器”时</a:t>
            </a:r>
            <a:r>
              <a:rPr lang="zh-CN" altLang="en-US" sz="2400" b="1" dirty="0" smtClean="0">
                <a:latin typeface="+mn-ea"/>
              </a:rPr>
              <a:t>，图</a:t>
            </a:r>
            <a:r>
              <a:rPr lang="en-US" altLang="zh-CN" sz="2400" b="1" dirty="0" smtClean="0">
                <a:latin typeface="+mn-ea"/>
              </a:rPr>
              <a:t>2-22</a:t>
            </a:r>
            <a:r>
              <a:rPr lang="zh-CN" altLang="en-US" sz="2400" b="1" dirty="0" smtClean="0">
                <a:latin typeface="+mn-ea"/>
              </a:rPr>
              <a:t>的上方三态门开启将锁存器的信息返回内部总线。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US" altLang="zh-CN" sz="2800" b="1" dirty="0" smtClean="0">
              <a:latin typeface="+mn-ea"/>
            </a:endParaRPr>
          </a:p>
        </p:txBody>
      </p:sp>
      <p:sp>
        <p:nvSpPr>
          <p:cNvPr id="75779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8B5E0263-6DBD-4E2B-A199-36452840EB7A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2" y="4293072"/>
            <a:ext cx="62642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CCF4623-3ABF-4E5E-BE97-483C4A917727}" type="slidenum">
              <a:rPr lang="en-US" altLang="zh-CN" smtClean="0"/>
              <a:t>40</a:t>
            </a:fld>
            <a:endParaRPr lang="en-US" altLang="zh-C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35698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3</a:t>
            </a:r>
            <a:r>
              <a:rPr lang="zh-CN" altLang="en-US" dirty="0">
                <a:solidFill>
                  <a:srgbClr val="7030A0"/>
                </a:solidFill>
              </a:rPr>
              <a:t>．</a:t>
            </a:r>
            <a:r>
              <a:rPr lang="en-US" altLang="zh-CN" dirty="0">
                <a:solidFill>
                  <a:srgbClr val="7030A0"/>
                </a:solidFill>
              </a:rPr>
              <a:t>P3</a:t>
            </a:r>
            <a:r>
              <a:rPr lang="zh-CN" altLang="en-US" dirty="0">
                <a:solidFill>
                  <a:srgbClr val="7030A0"/>
                </a:solidFill>
              </a:rPr>
              <a:t>口的</a:t>
            </a:r>
            <a:r>
              <a:rPr lang="zh-CN" altLang="en-US" dirty="0" smtClean="0">
                <a:solidFill>
                  <a:srgbClr val="7030A0"/>
                </a:solidFill>
              </a:rPr>
              <a:t>特点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黑体" panose="02010609060101010101" pitchFamily="49" charset="-122"/>
              </a:rPr>
              <a:t>P3</a:t>
            </a:r>
            <a:r>
              <a:rPr lang="zh-CN" altLang="en-US" b="1" dirty="0" smtClean="0">
                <a:latin typeface="黑体" panose="02010609060101010101" pitchFamily="49" charset="-122"/>
              </a:rPr>
              <a:t>口内部有上拉电阻，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不存在高阻抗输入状态，为准双向口。</a:t>
            </a:r>
            <a:r>
              <a:rPr lang="en-US" altLang="zh-CN" b="1" dirty="0" smtClean="0">
                <a:latin typeface="黑体" panose="02010609060101010101" pitchFamily="49" charset="-122"/>
              </a:rPr>
              <a:t>P3</a:t>
            </a:r>
            <a:r>
              <a:rPr lang="zh-CN" altLang="en-US" b="1" dirty="0" smtClean="0">
                <a:latin typeface="黑体" panose="02010609060101010101" pitchFamily="49" charset="-122"/>
              </a:rPr>
              <a:t>口作为第二功能的输出</a:t>
            </a:r>
            <a:r>
              <a:rPr lang="en-US" altLang="zh-CN" b="1" dirty="0" smtClean="0">
                <a:latin typeface="黑体" panose="02010609060101010101" pitchFamily="49" charset="-122"/>
              </a:rPr>
              <a:t>/</a:t>
            </a:r>
            <a:r>
              <a:rPr lang="zh-CN" altLang="en-US" b="1" dirty="0" smtClean="0">
                <a:latin typeface="黑体" panose="02010609060101010101" pitchFamily="49" charset="-122"/>
              </a:rPr>
              <a:t>输入，或第一功能通用输入，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均须将相应位的锁存器置</a:t>
            </a:r>
            <a:r>
              <a:rPr lang="en-US" altLang="zh-CN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1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。</a:t>
            </a:r>
            <a:endParaRPr lang="en-US" altLang="zh-CN" b="1" dirty="0" smtClean="0">
              <a:solidFill>
                <a:srgbClr val="3333FF"/>
              </a:solidFill>
              <a:latin typeface="黑体" panose="02010609060101010101" pitchFamily="49" charset="-122"/>
            </a:endParaRP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黑体" panose="02010609060101010101" pitchFamily="49" charset="-122"/>
              </a:rPr>
              <a:t>实际应用中，由于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复位后</a:t>
            </a:r>
            <a:r>
              <a:rPr lang="en-US" altLang="zh-CN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P3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口锁存器自动置</a:t>
            </a:r>
            <a:r>
              <a:rPr lang="en-US" altLang="zh-CN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1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，满足第二功能条件，</a:t>
            </a:r>
            <a:r>
              <a:rPr lang="zh-CN" altLang="en-US" b="1" dirty="0" smtClean="0">
                <a:latin typeface="黑体" panose="02010609060101010101" pitchFamily="49" charset="-122"/>
              </a:rPr>
              <a:t>所以不需要任何设置工作，就可以进入第二功能操作。</a:t>
            </a:r>
            <a:endParaRPr lang="en-US" altLang="zh-CN" b="1" dirty="0" smtClean="0">
              <a:latin typeface="黑体" panose="02010609060101010101" pitchFamily="49" charset="-122"/>
            </a:endParaRP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当某位不作为第二功能使用时，可作为第一功能通用</a:t>
            </a:r>
            <a:r>
              <a:rPr lang="en-US" altLang="zh-CN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I/O</a:t>
            </a:r>
            <a:r>
              <a:rPr lang="zh-CN" altLang="en-US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使用。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P3</a:t>
            </a:r>
            <a:r>
              <a:rPr lang="zh-CN" altLang="en-US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口的第二功能定义，读者应熟记。</a:t>
            </a:r>
            <a:endParaRPr lang="en-US" altLang="zh-CN" b="1" dirty="0" smtClean="0">
              <a:solidFill>
                <a:schemeClr val="accent2"/>
              </a:solidFill>
              <a:latin typeface="黑体" panose="02010609060101010101" pitchFamily="49" charset="-122"/>
            </a:endParaRP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 </a:t>
            </a:r>
            <a:endParaRPr lang="en-US" altLang="zh-CN" b="1" dirty="0" smtClean="0">
              <a:solidFill>
                <a:schemeClr val="accent2"/>
              </a:solidFill>
              <a:latin typeface="黑体" panose="02010609060101010101" pitchFamily="49" charset="-122"/>
            </a:endParaRPr>
          </a:p>
          <a:p>
            <a:pPr lvl="0" indent="0" eaLnBrk="1" fontAlgn="b" hangingPunct="1">
              <a:spcBef>
                <a:spcPts val="0"/>
              </a:spcBef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宋体"/>
              </a:rPr>
              <a:t>     总结</a:t>
            </a:r>
            <a:r>
              <a:rPr lang="en-US" altLang="zh-CN" dirty="0">
                <a:solidFill>
                  <a:srgbClr val="FF0000"/>
                </a:solidFill>
                <a:latin typeface="宋体"/>
              </a:rPr>
              <a:t>:</a:t>
            </a:r>
            <a:r>
              <a:rPr lang="zh-CN" altLang="en-US" dirty="0">
                <a:solidFill>
                  <a:srgbClr val="FF0000"/>
                </a:solidFill>
                <a:latin typeface="宋体"/>
              </a:rPr>
              <a:t>准双向口与双向三态口的差别。</a:t>
            </a:r>
          </a:p>
          <a:p>
            <a:pPr lvl="0" indent="0" eaLnBrk="1" fontAlgn="b" hangingPunct="1"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宋体"/>
              </a:rPr>
              <a:t>    （</a:t>
            </a:r>
            <a:r>
              <a:rPr lang="en-US" altLang="zh-CN" dirty="0">
                <a:solidFill>
                  <a:srgbClr val="000000"/>
                </a:solidFill>
                <a:latin typeface="宋体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）</a:t>
            </a:r>
            <a:r>
              <a:rPr lang="en-US" altLang="zh-CN" dirty="0">
                <a:latin typeface="宋体"/>
              </a:rPr>
              <a:t>P1</a:t>
            </a:r>
            <a:r>
              <a:rPr lang="zh-CN" altLang="en-US" dirty="0">
                <a:latin typeface="宋体"/>
              </a:rPr>
              <a:t>、</a:t>
            </a:r>
            <a:r>
              <a:rPr lang="en-US" altLang="zh-CN" dirty="0">
                <a:latin typeface="宋体"/>
              </a:rPr>
              <a:t>P2</a:t>
            </a:r>
            <a:r>
              <a:rPr lang="zh-CN" altLang="en-US" dirty="0">
                <a:latin typeface="宋体"/>
              </a:rPr>
              <a:t>、</a:t>
            </a:r>
            <a:r>
              <a:rPr lang="en-US" altLang="zh-CN" dirty="0">
                <a:latin typeface="宋体"/>
              </a:rPr>
              <a:t>P3</a:t>
            </a:r>
            <a:r>
              <a:rPr lang="zh-CN" altLang="en-US" dirty="0">
                <a:solidFill>
                  <a:schemeClr val="accent2"/>
                </a:solidFill>
                <a:latin typeface="宋体"/>
              </a:rPr>
              <a:t>准双向口</a:t>
            </a:r>
            <a:r>
              <a:rPr lang="zh-CN" altLang="en-US" dirty="0">
                <a:latin typeface="宋体"/>
              </a:rPr>
              <a:t>作输入口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使用时，要向该口</a:t>
            </a:r>
            <a:r>
              <a:rPr lang="zh-CN" altLang="en-US" dirty="0">
                <a:solidFill>
                  <a:schemeClr val="accent2"/>
                </a:solidFill>
                <a:latin typeface="宋体"/>
              </a:rPr>
              <a:t>先写“</a:t>
            </a:r>
            <a:r>
              <a:rPr lang="en-US" altLang="zh-CN" dirty="0">
                <a:solidFill>
                  <a:schemeClr val="accent2"/>
                </a:solidFill>
                <a:latin typeface="宋体"/>
              </a:rPr>
              <a:t>1”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宋体"/>
              </a:rPr>
              <a:t>P0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可以除外。</a:t>
            </a:r>
          </a:p>
          <a:p>
            <a:pPr lvl="0" indent="0" eaLnBrk="1" fontAlgn="b" hangingPunct="1">
              <a:spcBef>
                <a:spcPts val="0"/>
              </a:spcBef>
              <a:defRPr/>
            </a:pPr>
            <a:r>
              <a:rPr lang="zh-CN" altLang="en-US" dirty="0">
                <a:solidFill>
                  <a:srgbClr val="000000"/>
                </a:solidFill>
                <a:latin typeface="宋体"/>
              </a:rPr>
              <a:t>    （</a:t>
            </a:r>
            <a:r>
              <a:rPr lang="en-US" altLang="zh-CN" dirty="0">
                <a:solidFill>
                  <a:srgbClr val="000000"/>
                </a:solidFill>
                <a:latin typeface="宋体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宋体"/>
              </a:rPr>
              <a:t>P1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/>
              </a:rPr>
              <a:t>P2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/>
              </a:rPr>
              <a:t>P3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无许外加上拉电阻，</a:t>
            </a:r>
            <a:r>
              <a:rPr lang="en-US" altLang="zh-CN" dirty="0">
                <a:solidFill>
                  <a:schemeClr val="accent2"/>
                </a:solidFill>
                <a:latin typeface="宋体"/>
              </a:rPr>
              <a:t>P0</a:t>
            </a:r>
            <a:r>
              <a:rPr lang="zh-CN" altLang="en-US" dirty="0">
                <a:solidFill>
                  <a:schemeClr val="accent2"/>
                </a:solidFill>
                <a:latin typeface="宋体"/>
              </a:rPr>
              <a:t>做准双向口输出</a:t>
            </a:r>
            <a:r>
              <a:rPr lang="zh-CN" altLang="en-US" dirty="0">
                <a:solidFill>
                  <a:srgbClr val="3333FF"/>
                </a:solidFill>
                <a:latin typeface="宋体"/>
              </a:rPr>
              <a:t>“</a:t>
            </a:r>
            <a:r>
              <a:rPr lang="en-US" altLang="zh-CN" dirty="0">
                <a:solidFill>
                  <a:srgbClr val="3333FF"/>
                </a:solidFill>
                <a:latin typeface="宋体"/>
              </a:rPr>
              <a:t>1</a:t>
            </a:r>
            <a:r>
              <a:rPr lang="zh-CN" altLang="en-US" dirty="0">
                <a:solidFill>
                  <a:srgbClr val="3333FF"/>
                </a:solidFill>
                <a:latin typeface="宋体"/>
              </a:rPr>
              <a:t>”</a:t>
            </a:r>
            <a:r>
              <a:rPr lang="zh-CN" altLang="en-US" dirty="0">
                <a:solidFill>
                  <a:schemeClr val="accent2"/>
                </a:solidFill>
                <a:latin typeface="宋体"/>
              </a:rPr>
              <a:t>时需外加上拉电阻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。</a:t>
            </a:r>
            <a:endParaRPr lang="zh-CN" altLang="en-US" sz="28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</p:txBody>
      </p:sp>
      <p:sp>
        <p:nvSpPr>
          <p:cNvPr id="76803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05DD2069-098B-44BC-8784-9718FD24627C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A36289A-9AFC-4FA0-AE8D-56A40A706300}" type="slidenum">
              <a:rPr lang="en-US" altLang="zh-CN" smtClean="0"/>
              <a:t>41</a:t>
            </a:fld>
            <a:endParaRPr lang="en-US" altLang="zh-C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5"/>
          <p:cNvSpPr>
            <a:spLocks noGrp="1" noChangeArrowheads="1"/>
          </p:cNvSpPr>
          <p:nvPr>
            <p:ph type="title"/>
          </p:nvPr>
        </p:nvSpPr>
        <p:spPr>
          <a:xfrm>
            <a:off x="251640" y="392113"/>
            <a:ext cx="8108135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 smtClean="0">
                <a:solidFill>
                  <a:srgbClr val="990000"/>
                </a:solidFill>
                <a:latin typeface="+mn-ea"/>
                <a:ea typeface="+mn-ea"/>
              </a:rPr>
              <a:t>2.6 CPU</a:t>
            </a:r>
            <a:r>
              <a:rPr lang="zh-CN" altLang="en-US" sz="3200" b="1" dirty="0" smtClean="0">
                <a:solidFill>
                  <a:srgbClr val="990000"/>
                </a:solidFill>
                <a:latin typeface="+mn-ea"/>
                <a:ea typeface="+mn-ea"/>
              </a:rPr>
              <a:t>时序、时钟电路和复位电路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黑体" pitchFamily="49" charset="-122"/>
              </a:rPr>
              <a:t> 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黑体" pitchFamily="49" charset="-122"/>
              </a:rPr>
              <a:t>时序：</a:t>
            </a:r>
            <a:r>
              <a:rPr lang="en-US" altLang="zh-CN" sz="2400" b="1" dirty="0" smtClean="0">
                <a:latin typeface="黑体" pitchFamily="49" charset="-122"/>
              </a:rPr>
              <a:t>CPU</a:t>
            </a:r>
            <a:r>
              <a:rPr lang="zh-CN" altLang="en-US" sz="2400" b="1" dirty="0" smtClean="0">
                <a:latin typeface="黑体" pitchFamily="49" charset="-122"/>
              </a:rPr>
              <a:t>在执行指令时所需控制信号的时间顺序。</a:t>
            </a:r>
            <a:endParaRPr lang="en-US" altLang="zh-CN" sz="2400" b="1" dirty="0" smtClean="0">
              <a:latin typeface="黑体" pitchFamily="49" charset="-12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     </a:t>
            </a:r>
            <a:r>
              <a:rPr lang="zh-CN" altLang="en-US" sz="2400" b="1" dirty="0" smtClean="0">
                <a:latin typeface="黑体" pitchFamily="49" charset="-122"/>
              </a:rPr>
              <a:t>时钟电路可以产生</a:t>
            </a:r>
            <a:r>
              <a:rPr lang="en-US" altLang="zh-CN" sz="2400" b="1" dirty="0" smtClean="0">
                <a:latin typeface="黑体" pitchFamily="49" charset="-122"/>
              </a:rPr>
              <a:t>MCS-51</a:t>
            </a:r>
            <a:r>
              <a:rPr lang="zh-CN" altLang="en-US" sz="2400" b="1" dirty="0" smtClean="0">
                <a:latin typeface="黑体" pitchFamily="49" charset="-122"/>
              </a:rPr>
              <a:t>单片机工作所必需的时钟控制信号。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C00000"/>
                </a:solidFill>
                <a:latin typeface="黑体" pitchFamily="49" charset="-122"/>
              </a:rPr>
              <a:t>  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itchFamily="49" charset="-122"/>
              </a:rPr>
              <a:t>2.6.1  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itchFamily="49" charset="-122"/>
              </a:rPr>
              <a:t>时钟电路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黑体" pitchFamily="49" charset="-122"/>
              </a:rPr>
              <a:t>    </a:t>
            </a:r>
            <a:r>
              <a:rPr lang="zh-CN" altLang="en-US" sz="2400" b="1" dirty="0" smtClean="0">
                <a:latin typeface="黑体" pitchFamily="49" charset="-122"/>
              </a:rPr>
              <a:t>时钟频率直接影响单片机的速度，电路的质量直接影响系统的稳定性。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黑体" pitchFamily="49" charset="-122"/>
              </a:rPr>
              <a:t>    常用的时钟电路有两种方式：内部时钟方式和外部时钟方式。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9900FF"/>
                </a:solidFill>
                <a:latin typeface="黑体" pitchFamily="49" charset="-122"/>
              </a:rPr>
              <a:t>    </a:t>
            </a:r>
            <a:r>
              <a:rPr lang="en-US" altLang="zh-CN" sz="2400" b="1" dirty="0" smtClean="0">
                <a:solidFill>
                  <a:srgbClr val="9900FF"/>
                </a:solidFill>
                <a:latin typeface="黑体" pitchFamily="49" charset="-122"/>
              </a:rPr>
              <a:t>1.</a:t>
            </a:r>
            <a:r>
              <a:rPr lang="zh-CN" altLang="en-US" sz="2400" b="1" dirty="0" smtClean="0">
                <a:solidFill>
                  <a:srgbClr val="9900FF"/>
                </a:solidFill>
                <a:latin typeface="黑体" pitchFamily="49" charset="-122"/>
              </a:rPr>
              <a:t>内部时钟方式</a:t>
            </a:r>
            <a:r>
              <a:rPr lang="zh-CN" altLang="en-US" sz="2400" dirty="0" smtClean="0">
                <a:solidFill>
                  <a:srgbClr val="9900FF"/>
                </a:solidFill>
                <a:latin typeface="黑体" pitchFamily="49" charset="-122"/>
              </a:rPr>
              <a:t>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>
                <a:latin typeface="黑体" pitchFamily="49" charset="-122"/>
              </a:rPr>
              <a:t>    </a:t>
            </a:r>
            <a:r>
              <a:rPr lang="zh-CN" altLang="en-US" sz="2400" b="1" dirty="0" smtClean="0">
                <a:latin typeface="黑体" pitchFamily="49" charset="-122"/>
              </a:rPr>
              <a:t>片内一个用于构成振荡器的高增益反相放大器，反相放大器的输入端为芯片引脚</a:t>
            </a:r>
            <a:r>
              <a:rPr lang="en-US" altLang="zh-CN" sz="2400" b="1" dirty="0" smtClean="0">
                <a:latin typeface="黑体" pitchFamily="49" charset="-122"/>
              </a:rPr>
              <a:t>XTAL1</a:t>
            </a:r>
            <a:r>
              <a:rPr lang="zh-CN" altLang="en-US" sz="2400" b="1" dirty="0" smtClean="0">
                <a:latin typeface="黑体" pitchFamily="49" charset="-122"/>
              </a:rPr>
              <a:t>，输出端为引脚</a:t>
            </a:r>
            <a:r>
              <a:rPr lang="en-US" altLang="zh-CN" sz="2400" b="1" dirty="0" smtClean="0">
                <a:latin typeface="黑体" pitchFamily="49" charset="-122"/>
              </a:rPr>
              <a:t>XTAL2</a:t>
            </a:r>
            <a:r>
              <a:rPr lang="zh-CN" altLang="en-US" sz="2400" b="1" dirty="0" smtClean="0">
                <a:latin typeface="黑体" pitchFamily="49" charset="-122"/>
              </a:rPr>
              <a:t>，见图</a:t>
            </a:r>
            <a:r>
              <a:rPr lang="en-US" altLang="zh-CN" sz="2400" b="1" dirty="0" smtClean="0">
                <a:latin typeface="黑体" pitchFamily="49" charset="-122"/>
              </a:rPr>
              <a:t>2-23</a:t>
            </a:r>
            <a:r>
              <a:rPr lang="zh-CN" altLang="en-US" sz="2400" b="1" dirty="0" smtClean="0">
                <a:latin typeface="黑体" pitchFamily="49" charset="-122"/>
              </a:rPr>
              <a:t>（</a:t>
            </a:r>
            <a:r>
              <a:rPr lang="en-US" altLang="zh-CN" sz="2400" b="1" dirty="0" smtClean="0">
                <a:latin typeface="黑体" pitchFamily="49" charset="-122"/>
              </a:rPr>
              <a:t>a</a:t>
            </a:r>
            <a:r>
              <a:rPr lang="zh-CN" altLang="en-US" sz="2400" b="1" dirty="0" smtClean="0">
                <a:latin typeface="黑体" pitchFamily="49" charset="-122"/>
              </a:rPr>
              <a:t>）。</a:t>
            </a:r>
            <a:endParaRPr lang="en-US" altLang="zh-CN" sz="2400" b="1" dirty="0" smtClean="0">
              <a:latin typeface="黑体" pitchFamily="49" charset="-12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 smtClean="0">
                <a:latin typeface="黑体" pitchFamily="49" charset="-122"/>
              </a:rPr>
              <a:t>    C1</a:t>
            </a:r>
            <a:r>
              <a:rPr lang="zh-CN" altLang="en-US" sz="2400" b="1" dirty="0" smtClean="0">
                <a:latin typeface="黑体" pitchFamily="49" charset="-122"/>
              </a:rPr>
              <a:t>和</a:t>
            </a:r>
            <a:r>
              <a:rPr lang="en-US" altLang="zh-CN" sz="2400" b="1" dirty="0" smtClean="0">
                <a:latin typeface="黑体" pitchFamily="49" charset="-122"/>
              </a:rPr>
              <a:t>C2</a:t>
            </a:r>
            <a:r>
              <a:rPr lang="zh-CN" altLang="en-US" sz="2400" b="1" dirty="0" smtClean="0">
                <a:latin typeface="黑体" pitchFamily="49" charset="-122"/>
              </a:rPr>
              <a:t>典型值通常选择为</a:t>
            </a:r>
            <a:r>
              <a:rPr lang="en-US" altLang="zh-CN" sz="2400" b="1" dirty="0" smtClean="0">
                <a:latin typeface="黑体" pitchFamily="49" charset="-122"/>
              </a:rPr>
              <a:t>15-30pF</a:t>
            </a:r>
            <a:r>
              <a:rPr lang="zh-CN" altLang="en-US" sz="2400" b="1" dirty="0" smtClean="0">
                <a:latin typeface="黑体" pitchFamily="49" charset="-122"/>
              </a:rPr>
              <a:t>左右。目前，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itchFamily="49" charset="-122"/>
              </a:rPr>
              <a:t>常用的晶体的振荡频率在</a:t>
            </a:r>
            <a:r>
              <a:rPr lang="en-US" altLang="zh-CN" sz="2400" b="1" dirty="0" smtClean="0">
                <a:solidFill>
                  <a:srgbClr val="3333FF"/>
                </a:solidFill>
                <a:latin typeface="黑体" pitchFamily="49" charset="-122"/>
              </a:rPr>
              <a:t>1.2MHz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itchFamily="49" charset="-122"/>
              </a:rPr>
              <a:t>～</a:t>
            </a:r>
            <a:r>
              <a:rPr lang="en-US" altLang="zh-CN" sz="2400" b="1" dirty="0" smtClean="0">
                <a:solidFill>
                  <a:srgbClr val="3333FF"/>
                </a:solidFill>
                <a:latin typeface="黑体" pitchFamily="49" charset="-122"/>
              </a:rPr>
              <a:t>12MHz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itchFamily="49" charset="-122"/>
              </a:rPr>
              <a:t>之间。</a:t>
            </a:r>
          </a:p>
        </p:txBody>
      </p:sp>
      <p:sp>
        <p:nvSpPr>
          <p:cNvPr id="77827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701277A1-5EF0-421C-AE67-C6046B23E745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16183E2-3639-450F-BCD7-D08158E2E3C6}" type="slidenum">
              <a:rPr lang="en-US" altLang="zh-CN" smtClean="0"/>
              <a:t>42</a:t>
            </a:fld>
            <a:endParaRPr lang="en-US" altLang="zh-C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620767"/>
            <a:ext cx="8928744" cy="5516466"/>
          </a:xfrm>
        </p:spPr>
        <p:txBody>
          <a:bodyPr/>
          <a:lstStyle/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  2.</a:t>
            </a:r>
            <a:r>
              <a:rPr lang="zh-CN" altLang="en-US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外部时钟方式 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常用于多片</a:t>
            </a:r>
            <a:r>
              <a:rPr lang="en-US" altLang="zh-CN" sz="2400" b="1" dirty="0" smtClean="0">
                <a:latin typeface="+mn-ea"/>
              </a:rPr>
              <a:t>MCS-51</a:t>
            </a:r>
            <a:r>
              <a:rPr lang="zh-CN" altLang="en-US" sz="2400" b="1" dirty="0" smtClean="0">
                <a:latin typeface="+mn-ea"/>
              </a:rPr>
              <a:t>单片机同时工作。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外部时钟源直接接到</a:t>
            </a:r>
            <a:r>
              <a:rPr lang="en-US" altLang="zh-CN" sz="2400" b="1" dirty="0" smtClean="0">
                <a:latin typeface="+mn-ea"/>
              </a:rPr>
              <a:t>XTAL1</a:t>
            </a:r>
            <a:r>
              <a:rPr lang="zh-CN" altLang="en-US" sz="2400" b="1" dirty="0" smtClean="0">
                <a:latin typeface="+mn-ea"/>
              </a:rPr>
              <a:t>端，</a:t>
            </a:r>
            <a:r>
              <a:rPr lang="en-US" altLang="zh-CN" sz="2400" b="1" dirty="0" smtClean="0">
                <a:latin typeface="+mn-ea"/>
              </a:rPr>
              <a:t>XTAL2</a:t>
            </a:r>
            <a:r>
              <a:rPr lang="zh-CN" altLang="en-US" sz="2400" b="1" dirty="0" smtClean="0">
                <a:latin typeface="+mn-ea"/>
              </a:rPr>
              <a:t>端悬空，其电路见图</a:t>
            </a:r>
            <a:r>
              <a:rPr lang="en-US" altLang="zh-CN" sz="2400" b="1" dirty="0" smtClean="0">
                <a:latin typeface="+mn-ea"/>
              </a:rPr>
              <a:t>2-23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b</a:t>
            </a:r>
            <a:r>
              <a:rPr lang="zh-CN" altLang="en-US" sz="2400" b="1" dirty="0" smtClean="0">
                <a:latin typeface="+mn-ea"/>
              </a:rPr>
              <a:t>）。  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黑体" panose="02010609060101010101" pitchFamily="49" charset="-122"/>
              </a:rPr>
              <a:t>  </a:t>
            </a:r>
            <a:endParaRPr lang="en-US" altLang="zh-CN" sz="2800" b="1" dirty="0" smtClean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 smtClean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 smtClean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 smtClean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黑体" panose="02010609060101010101" pitchFamily="49" charset="-122"/>
              </a:rPr>
              <a:t>               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图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2-23 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单片机时钟电路</a:t>
            </a:r>
          </a:p>
        </p:txBody>
      </p:sp>
      <p:sp>
        <p:nvSpPr>
          <p:cNvPr id="7885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36BC6428-DB8A-4175-8C52-3871E1761B7B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2565400"/>
            <a:ext cx="7286625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3F37616-D66D-4C49-A8A1-B671C7B289A3}" type="slidenum">
              <a:rPr lang="en-US" altLang="zh-CN" smtClean="0"/>
              <a:t>43</a:t>
            </a:fld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5"/>
          <p:cNvSpPr>
            <a:spLocks noGrp="1" noChangeArrowheads="1"/>
          </p:cNvSpPr>
          <p:nvPr>
            <p:ph type="title"/>
          </p:nvPr>
        </p:nvSpPr>
        <p:spPr>
          <a:xfrm>
            <a:off x="467658" y="411163"/>
            <a:ext cx="7892117" cy="609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990000"/>
                </a:solidFill>
                <a:latin typeface="黑体" pitchFamily="49" charset="-122"/>
              </a:rPr>
              <a:t>2.6.2 </a:t>
            </a:r>
            <a:r>
              <a:rPr lang="zh-CN" altLang="en-US" b="1" dirty="0" smtClean="0">
                <a:solidFill>
                  <a:srgbClr val="990000"/>
                </a:solidFill>
                <a:latin typeface="黑体" pitchFamily="49" charset="-122"/>
              </a:rPr>
              <a:t>机器周期、指令周期与指令时序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黑体" panose="02010609060101010101" pitchFamily="49" charset="-122"/>
              </a:rPr>
              <a:t> </a:t>
            </a:r>
            <a:r>
              <a:rPr lang="zh-CN" altLang="en-US" b="1" dirty="0" smtClean="0">
                <a:solidFill>
                  <a:schemeClr val="accent2"/>
                </a:solidFill>
                <a:latin typeface="黑体" panose="02010609060101010101" pitchFamily="49" charset="-122"/>
              </a:rPr>
              <a:t>时序是</a:t>
            </a:r>
            <a:r>
              <a:rPr lang="zh-CN" altLang="en-US" b="1" dirty="0" smtClean="0">
                <a:latin typeface="黑体" panose="02010609060101010101" pitchFamily="49" charset="-122"/>
              </a:rPr>
              <a:t>用定时单位来描述的，</a:t>
            </a:r>
            <a:r>
              <a:rPr lang="en-US" altLang="zh-CN" b="1" dirty="0" smtClean="0">
                <a:latin typeface="黑体" panose="02010609060101010101" pitchFamily="49" charset="-122"/>
              </a:rPr>
              <a:t>MCS-51</a:t>
            </a:r>
            <a:r>
              <a:rPr lang="zh-CN" altLang="en-US" b="1" dirty="0" smtClean="0">
                <a:latin typeface="黑体" panose="02010609060101010101" pitchFamily="49" charset="-122"/>
              </a:rPr>
              <a:t>的时序单位有四个，分别是时钟周期（节拍，用</a:t>
            </a:r>
            <a:r>
              <a:rPr lang="en-US" altLang="zh-CN" b="1" dirty="0" smtClean="0">
                <a:latin typeface="黑体" panose="02010609060101010101" pitchFamily="49" charset="-122"/>
              </a:rPr>
              <a:t>P</a:t>
            </a:r>
            <a:r>
              <a:rPr lang="zh-CN" altLang="en-US" b="1" dirty="0" smtClean="0">
                <a:latin typeface="黑体" panose="02010609060101010101" pitchFamily="49" charset="-122"/>
              </a:rPr>
              <a:t>表示）、状态（</a:t>
            </a:r>
            <a:r>
              <a:rPr lang="en-US" altLang="zh-CN" b="1" dirty="0" smtClean="0">
                <a:latin typeface="黑体" panose="02010609060101010101" pitchFamily="49" charset="-122"/>
              </a:rPr>
              <a:t>S</a:t>
            </a:r>
            <a:r>
              <a:rPr lang="zh-CN" altLang="en-US" b="1" dirty="0" smtClean="0">
                <a:latin typeface="黑体" panose="02010609060101010101" pitchFamily="49" charset="-122"/>
              </a:rPr>
              <a:t>）、机器周期和指令周期。</a:t>
            </a:r>
            <a:endParaRPr lang="en-US" altLang="zh-CN" b="1" dirty="0" smtClean="0">
              <a:latin typeface="黑体" panose="02010609060101010101" pitchFamily="49" charset="-122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</a:rPr>
              <a:t>单片机执行的指令的各种时序均与时钟周期有关。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FF0066"/>
                </a:solidFill>
                <a:latin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1.</a:t>
            </a:r>
            <a:r>
              <a:rPr lang="zh-CN" altLang="en-US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时钟周期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</a:rPr>
              <a:t>单片机的基本时间单位。若时钟的晶体的振荡频率为</a:t>
            </a:r>
            <a:r>
              <a:rPr lang="en-US" altLang="zh-CN" b="1" dirty="0" err="1" smtClean="0">
                <a:latin typeface="黑体" panose="02010609060101010101" pitchFamily="49" charset="-122"/>
              </a:rPr>
              <a:t>fosc</a:t>
            </a:r>
            <a:r>
              <a:rPr lang="zh-CN" altLang="en-US" b="1" dirty="0" smtClean="0">
                <a:latin typeface="黑体" panose="02010609060101010101" pitchFamily="49" charset="-122"/>
              </a:rPr>
              <a:t>，则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时钟周期</a:t>
            </a:r>
            <a:r>
              <a:rPr lang="en-US" altLang="zh-CN" b="1" dirty="0" err="1" smtClean="0">
                <a:solidFill>
                  <a:srgbClr val="3333FF"/>
                </a:solidFill>
                <a:latin typeface="黑体" panose="02010609060101010101" pitchFamily="49" charset="-122"/>
              </a:rPr>
              <a:t>Tosc</a:t>
            </a:r>
            <a:r>
              <a:rPr lang="en-US" altLang="zh-CN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=1/</a:t>
            </a:r>
            <a:r>
              <a:rPr lang="en-US" altLang="zh-CN" b="1" dirty="0" err="1" smtClean="0">
                <a:solidFill>
                  <a:srgbClr val="3333FF"/>
                </a:solidFill>
                <a:latin typeface="黑体" panose="02010609060101010101" pitchFamily="49" charset="-122"/>
              </a:rPr>
              <a:t>fosc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rgbClr val="9900FF"/>
                </a:solidFill>
                <a:latin typeface="+mn-ea"/>
              </a:rPr>
              <a:t>2. </a:t>
            </a:r>
            <a:r>
              <a:rPr lang="zh-CN" altLang="en-US" sz="2800" b="1" dirty="0" smtClean="0">
                <a:solidFill>
                  <a:srgbClr val="9900FF"/>
                </a:solidFill>
                <a:latin typeface="+mn-ea"/>
              </a:rPr>
              <a:t>状态周期（用</a:t>
            </a:r>
            <a:r>
              <a:rPr lang="en-US" altLang="zh-CN" sz="2800" b="1" dirty="0" smtClean="0">
                <a:solidFill>
                  <a:srgbClr val="9900FF"/>
                </a:solidFill>
                <a:latin typeface="+mn-ea"/>
              </a:rPr>
              <a:t>S</a:t>
            </a:r>
            <a:r>
              <a:rPr lang="zh-CN" altLang="en-US" sz="2800" b="1" dirty="0" smtClean="0">
                <a:solidFill>
                  <a:srgbClr val="9900FF"/>
                </a:solidFill>
                <a:latin typeface="+mn-ea"/>
              </a:rPr>
              <a:t>表示）</a:t>
            </a:r>
            <a:endParaRPr lang="en-US" altLang="zh-CN" sz="2800" b="1" dirty="0" smtClean="0">
              <a:solidFill>
                <a:srgbClr val="9900FF"/>
              </a:solidFill>
              <a:latin typeface="+mn-ea"/>
            </a:endParaRP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黑体" panose="02010609060101010101" pitchFamily="49" charset="-122"/>
              </a:rPr>
              <a:t> </a:t>
            </a:r>
            <a:r>
              <a:rPr lang="zh-CN" altLang="en-US" b="1" dirty="0" smtClean="0">
                <a:latin typeface="黑体" panose="02010609060101010101" pitchFamily="49" charset="-122"/>
              </a:rPr>
              <a:t>单片机振荡脉冲经过二分频即得到一个状态，即包括</a:t>
            </a:r>
            <a:r>
              <a:rPr lang="en-US" altLang="zh-CN" b="1" dirty="0" smtClean="0">
                <a:latin typeface="黑体" panose="02010609060101010101" pitchFamily="49" charset="-122"/>
              </a:rPr>
              <a:t>2</a:t>
            </a:r>
            <a:r>
              <a:rPr lang="zh-CN" altLang="en-US" b="1" dirty="0" smtClean="0">
                <a:latin typeface="黑体" panose="02010609060101010101" pitchFamily="49" charset="-122"/>
              </a:rPr>
              <a:t>个拍节，前半周期称为</a:t>
            </a:r>
            <a:r>
              <a:rPr lang="en-US" altLang="zh-CN" b="1" dirty="0" smtClean="0">
                <a:latin typeface="黑体" panose="02010609060101010101" pitchFamily="49" charset="-122"/>
              </a:rPr>
              <a:t>P1</a:t>
            </a:r>
            <a:r>
              <a:rPr lang="zh-CN" altLang="en-US" b="1" dirty="0" smtClean="0">
                <a:latin typeface="黑体" panose="02010609060101010101" pitchFamily="49" charset="-122"/>
              </a:rPr>
              <a:t>，后半周期为</a:t>
            </a:r>
            <a:r>
              <a:rPr lang="en-US" altLang="zh-CN" b="1" dirty="0" smtClean="0">
                <a:latin typeface="黑体" panose="02010609060101010101" pitchFamily="49" charset="-122"/>
              </a:rPr>
              <a:t>P2</a:t>
            </a:r>
            <a:r>
              <a:rPr lang="zh-CN" altLang="en-US" b="1" dirty="0" smtClean="0">
                <a:latin typeface="黑体" panose="02010609060101010101" pitchFamily="49" charset="-122"/>
              </a:rPr>
              <a:t>。</a:t>
            </a:r>
          </a:p>
          <a:p>
            <a:pPr marL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FF0066"/>
                </a:solidFill>
                <a:latin typeface="黑体" panose="02010609060101010101" pitchFamily="49" charset="-122"/>
              </a:rPr>
              <a:t>    </a:t>
            </a:r>
            <a:endParaRPr lang="zh-CN" altLang="en-US" dirty="0" smtClean="0">
              <a:solidFill>
                <a:srgbClr val="3333CC"/>
              </a:solidFill>
            </a:endParaRPr>
          </a:p>
        </p:txBody>
      </p:sp>
      <p:sp>
        <p:nvSpPr>
          <p:cNvPr id="79875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60A96186-01B4-4841-A019-5F10D60D9301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F8545C3-3C78-4535-8D06-28859DF305CB}" type="slidenum">
              <a:rPr lang="en-US" altLang="zh-CN" smtClean="0"/>
              <a:t>44</a:t>
            </a:fld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620766"/>
            <a:ext cx="8928744" cy="5516466"/>
          </a:xfrm>
        </p:spPr>
        <p:txBody>
          <a:bodyPr/>
          <a:lstStyle/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3. </a:t>
            </a:r>
            <a:r>
              <a:rPr lang="zh-CN" altLang="en-US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机器</a:t>
            </a:r>
            <a:r>
              <a:rPr lang="zh-CN" altLang="en-US" sz="2800" b="1" dirty="0">
                <a:solidFill>
                  <a:srgbClr val="9900FF"/>
                </a:solidFill>
                <a:latin typeface="黑体" panose="02010609060101010101" pitchFamily="49" charset="-122"/>
              </a:rPr>
              <a:t>周期</a:t>
            </a:r>
          </a:p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CPU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完成一个基本操作所需的时间称为机器周期。</a:t>
            </a:r>
          </a:p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执行一条指令分为几个机器周期。每个机器周期完成一个基本操作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en-US" altLang="zh-CN" sz="2400" b="1" dirty="0" smtClean="0">
                <a:latin typeface="+mn-ea"/>
              </a:rPr>
              <a:t>MCS-51</a:t>
            </a:r>
            <a:r>
              <a:rPr lang="zh-CN" altLang="en-US" sz="2400" b="1" dirty="0" smtClean="0">
                <a:latin typeface="+mn-ea"/>
              </a:rPr>
              <a:t>单片机</a:t>
            </a:r>
            <a:r>
              <a:rPr lang="zh-CN" altLang="en-US" sz="2400" b="1" dirty="0">
                <a:latin typeface="+mn-ea"/>
              </a:rPr>
              <a:t>每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12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个时钟周期为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个机器周期</a:t>
            </a:r>
            <a:r>
              <a:rPr lang="zh-CN" altLang="en-US" sz="2400" b="1" dirty="0">
                <a:latin typeface="+mn-ea"/>
              </a:rPr>
              <a:t>，一个机器周期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又分为</a:t>
            </a:r>
            <a:r>
              <a:rPr lang="en-US" altLang="zh-CN" sz="2400" b="1" dirty="0">
                <a:solidFill>
                  <a:schemeClr val="accent2"/>
                </a:solidFill>
                <a:latin typeface="+mn-ea"/>
              </a:rPr>
              <a:t>6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个状态</a:t>
            </a:r>
            <a:r>
              <a:rPr lang="zh-CN" altLang="en-US" sz="2400" b="1" dirty="0">
                <a:latin typeface="+mn-ea"/>
              </a:rPr>
              <a:t>：</a:t>
            </a:r>
            <a:r>
              <a:rPr lang="en-US" altLang="zh-CN" sz="2400" b="1" dirty="0">
                <a:latin typeface="+mn-ea"/>
              </a:rPr>
              <a:t>S1</a:t>
            </a:r>
            <a:r>
              <a:rPr lang="zh-CN" altLang="en-US" sz="2400" b="1" dirty="0">
                <a:latin typeface="+mn-ea"/>
              </a:rPr>
              <a:t>～</a:t>
            </a:r>
            <a:r>
              <a:rPr lang="en-US" altLang="zh-CN" sz="2400" b="1" dirty="0">
                <a:latin typeface="+mn-ea"/>
              </a:rPr>
              <a:t>S6</a:t>
            </a:r>
            <a:r>
              <a:rPr lang="zh-CN" altLang="en-US" sz="2400" b="1" dirty="0">
                <a:latin typeface="+mn-ea"/>
              </a:rPr>
              <a:t>。</a:t>
            </a:r>
            <a:r>
              <a:rPr lang="zh-CN" altLang="en-US" sz="2400" b="1" dirty="0" smtClean="0">
                <a:latin typeface="+mn-ea"/>
              </a:rPr>
              <a:t>每个</a:t>
            </a:r>
            <a:r>
              <a:rPr lang="en-US" altLang="zh-CN" sz="2400" b="1" dirty="0" smtClean="0">
                <a:latin typeface="+mn-ea"/>
              </a:rPr>
              <a:t>S</a:t>
            </a:r>
            <a:r>
              <a:rPr lang="zh-CN" altLang="en-US" sz="2400" b="1" dirty="0" smtClean="0">
                <a:latin typeface="+mn-ea"/>
              </a:rPr>
              <a:t>状态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又分为两拍</a:t>
            </a:r>
            <a:r>
              <a:rPr lang="zh-CN" altLang="en-US" sz="2400" b="1" dirty="0">
                <a:latin typeface="+mn-ea"/>
              </a:rPr>
              <a:t>：</a:t>
            </a:r>
            <a:r>
              <a:rPr lang="en-US" altLang="zh-CN" sz="2400" b="1" dirty="0">
                <a:latin typeface="+mn-ea"/>
              </a:rPr>
              <a:t>P1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en-US" altLang="zh-CN" sz="2400" b="1" dirty="0" smtClean="0">
                <a:latin typeface="+mn-ea"/>
              </a:rPr>
              <a:t>P2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4</a:t>
            </a:r>
            <a:r>
              <a:rPr lang="en-US" altLang="zh-CN" sz="2800" b="1" dirty="0">
                <a:solidFill>
                  <a:srgbClr val="9900FF"/>
                </a:solidFill>
                <a:latin typeface="黑体" panose="02010609060101010101" pitchFamily="49" charset="-122"/>
              </a:rPr>
              <a:t>. </a:t>
            </a:r>
            <a:r>
              <a:rPr lang="zh-CN" altLang="en-US" sz="2800" b="1" dirty="0">
                <a:solidFill>
                  <a:srgbClr val="9900FF"/>
                </a:solidFill>
                <a:latin typeface="黑体" panose="02010609060101010101" pitchFamily="49" charset="-122"/>
              </a:rPr>
              <a:t>指令周期</a:t>
            </a:r>
          </a:p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执行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一条指令所需的时间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en-US" altLang="zh-CN" sz="2400" b="1" dirty="0" smtClean="0">
              <a:latin typeface="+mn-ea"/>
            </a:endParaRPr>
          </a:p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MCS-51</a:t>
            </a:r>
            <a:r>
              <a:rPr lang="zh-CN" altLang="en-US" sz="2400" b="1" dirty="0" smtClean="0">
                <a:latin typeface="+mn-ea"/>
              </a:rPr>
              <a:t>单片机</a:t>
            </a:r>
            <a:r>
              <a:rPr lang="zh-CN" altLang="en-US" sz="2400" b="1" dirty="0">
                <a:latin typeface="+mn-ea"/>
              </a:rPr>
              <a:t>中按字节可分为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单字节、双字节、三字节</a:t>
            </a:r>
            <a:r>
              <a:rPr lang="zh-CN" altLang="en-US" sz="2400" b="1" dirty="0">
                <a:latin typeface="+mn-ea"/>
              </a:rPr>
              <a:t>指令。因此执行一条指令的时间也不同。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对于简单的单字节单周期指令，取出指令立即执行，只需一个机器周期的时间。</a:t>
            </a:r>
            <a:r>
              <a:rPr lang="zh-CN" altLang="en-US" sz="2400" b="1" dirty="0">
                <a:latin typeface="+mn-ea"/>
              </a:rPr>
              <a:t>而有些复杂的指令，如转移、乘、除指令则需两个或多个机器周期。</a:t>
            </a:r>
          </a:p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从</a:t>
            </a:r>
            <a:r>
              <a:rPr lang="zh-CN" altLang="en-US" sz="2400" b="1" dirty="0">
                <a:latin typeface="+mn-ea"/>
              </a:rPr>
              <a:t>指令的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执行时间</a:t>
            </a:r>
            <a:r>
              <a:rPr lang="zh-CN" altLang="en-US" sz="2400" b="1" dirty="0">
                <a:latin typeface="+mn-ea"/>
              </a:rPr>
              <a:t>看，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单字节和双字节指令</a:t>
            </a:r>
            <a:r>
              <a:rPr lang="zh-CN" altLang="en-US" sz="2400" b="1" dirty="0">
                <a:latin typeface="+mn-ea"/>
              </a:rPr>
              <a:t>一般为单机器周期和双机器周期，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三字节指令</a:t>
            </a:r>
            <a:r>
              <a:rPr lang="zh-CN" altLang="en-US" sz="2400" b="1" dirty="0">
                <a:latin typeface="+mn-ea"/>
              </a:rPr>
              <a:t>都是双机器周期，只有乘、除指令占用</a:t>
            </a:r>
            <a:r>
              <a:rPr lang="en-US" altLang="zh-CN" sz="2400" b="1" dirty="0">
                <a:latin typeface="+mn-ea"/>
              </a:rPr>
              <a:t>4</a:t>
            </a:r>
            <a:r>
              <a:rPr lang="zh-CN" altLang="en-US" sz="2400" b="1" dirty="0">
                <a:latin typeface="+mn-ea"/>
              </a:rPr>
              <a:t>个机器周期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80899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0E52A4C3-2BEF-409A-B99E-8202789B48CE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3C1ED02-D92B-4DE2-BA40-61067E0975AB}" type="slidenum">
              <a:rPr lang="en-US" altLang="zh-CN" smtClean="0"/>
              <a:t>45</a:t>
            </a:fld>
            <a:endParaRPr lang="en-US" altLang="zh-C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MCS-51</a:t>
            </a:r>
            <a:r>
              <a:rPr lang="zh-CN" altLang="en-US" sz="2400" b="1" dirty="0" smtClean="0">
                <a:latin typeface="+mn-ea"/>
              </a:rPr>
              <a:t>系列指令系统中，单周期指令</a:t>
            </a:r>
            <a:r>
              <a:rPr lang="en-US" altLang="zh-CN" sz="2400" b="1" dirty="0" smtClean="0">
                <a:latin typeface="+mn-ea"/>
              </a:rPr>
              <a:t>64</a:t>
            </a:r>
            <a:r>
              <a:rPr lang="zh-CN" altLang="en-US" sz="2400" b="1" dirty="0" smtClean="0">
                <a:latin typeface="+mn-ea"/>
              </a:rPr>
              <a:t>条，双周期指令</a:t>
            </a:r>
            <a:r>
              <a:rPr lang="en-US" altLang="zh-CN" sz="2400" b="1" dirty="0" smtClean="0">
                <a:latin typeface="+mn-ea"/>
              </a:rPr>
              <a:t>45</a:t>
            </a:r>
            <a:r>
              <a:rPr lang="zh-CN" altLang="en-US" sz="2400" b="1" dirty="0" smtClean="0">
                <a:latin typeface="+mn-ea"/>
              </a:rPr>
              <a:t>条</a:t>
            </a:r>
            <a:r>
              <a:rPr lang="en-US" altLang="zh-CN" sz="2400" b="1" dirty="0" smtClean="0">
                <a:latin typeface="+mn-ea"/>
              </a:rPr>
              <a:t>,</a:t>
            </a:r>
            <a:r>
              <a:rPr lang="zh-CN" altLang="en-US" sz="2400" b="1" dirty="0" smtClean="0">
                <a:latin typeface="+mn-ea"/>
              </a:rPr>
              <a:t>四周期指令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条共</a:t>
            </a:r>
            <a:r>
              <a:rPr lang="en-US" altLang="zh-CN" sz="2400" b="1" dirty="0" smtClean="0">
                <a:latin typeface="+mn-ea"/>
              </a:rPr>
              <a:t>111</a:t>
            </a:r>
            <a:r>
              <a:rPr lang="zh-CN" altLang="en-US" sz="2400" b="1" dirty="0" smtClean="0">
                <a:latin typeface="+mn-ea"/>
              </a:rPr>
              <a:t>条指令。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例如：单片机时钟频率</a:t>
            </a:r>
            <a:r>
              <a:rPr lang="en-US" altLang="zh-CN" sz="2400" b="1" dirty="0" err="1" smtClean="0">
                <a:latin typeface="+mn-ea"/>
              </a:rPr>
              <a:t>fosc</a:t>
            </a:r>
            <a:r>
              <a:rPr lang="en-US" altLang="zh-CN" sz="2400" b="1" dirty="0" smtClean="0">
                <a:latin typeface="+mn-ea"/>
              </a:rPr>
              <a:t>=12MHz</a:t>
            </a:r>
            <a:r>
              <a:rPr lang="zh-CN" altLang="en-US" sz="2400" b="1" dirty="0" smtClean="0">
                <a:latin typeface="+mn-ea"/>
              </a:rPr>
              <a:t>，则：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时钟周期：</a:t>
            </a:r>
            <a:r>
              <a:rPr lang="en-US" altLang="zh-CN" sz="2400" b="1" dirty="0" err="1" smtClean="0">
                <a:latin typeface="+mn-ea"/>
              </a:rPr>
              <a:t>Tosc</a:t>
            </a:r>
            <a:r>
              <a:rPr lang="en-US" altLang="zh-CN" sz="2400" b="1" dirty="0" smtClean="0">
                <a:latin typeface="+mn-ea"/>
              </a:rPr>
              <a:t>=1/12=0.0833us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状态周期：</a:t>
            </a:r>
            <a:r>
              <a:rPr lang="en-US" altLang="zh-CN" sz="2400" b="1" dirty="0" smtClean="0">
                <a:latin typeface="+mn-ea"/>
              </a:rPr>
              <a:t>1/6us=0.167us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机器周期：</a:t>
            </a:r>
            <a:r>
              <a:rPr lang="en-US" altLang="zh-CN" sz="2400" b="1" dirty="0" smtClean="0">
                <a:latin typeface="+mn-ea"/>
              </a:rPr>
              <a:t>1us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指令周期：</a:t>
            </a:r>
            <a:r>
              <a:rPr lang="en-US" altLang="zh-CN" sz="2400" b="1" dirty="0" smtClean="0">
                <a:latin typeface="+mn-ea"/>
              </a:rPr>
              <a:t>1-4us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执行一条指令时，可分为取指令阶段和指令执行阶段。</a:t>
            </a:r>
            <a:endParaRPr lang="en-US" altLang="zh-CN" sz="2400" b="1" dirty="0" smtClean="0">
              <a:solidFill>
                <a:srgbClr val="3333FF"/>
              </a:solidFill>
              <a:latin typeface="+mn-ea"/>
            </a:endParaRPr>
          </a:p>
          <a:p>
            <a:pPr marL="0" indent="0">
              <a:spcBef>
                <a:spcPts val="0"/>
              </a:spcBef>
              <a:buClrTx/>
              <a:defRPr/>
            </a:pPr>
            <a:r>
              <a:rPr lang="zh-CN" altLang="en-US" sz="2400" b="1" dirty="0" smtClean="0">
                <a:latin typeface="+mn-ea"/>
              </a:rPr>
              <a:t>取指令阶段，</a:t>
            </a:r>
            <a:r>
              <a:rPr lang="en-US" altLang="zh-CN" sz="2400" b="1" dirty="0" smtClean="0">
                <a:latin typeface="+mn-ea"/>
              </a:rPr>
              <a:t>PC</a:t>
            </a:r>
            <a:r>
              <a:rPr lang="zh-CN" altLang="en-US" sz="2400" b="1" dirty="0" smtClean="0">
                <a:latin typeface="+mn-ea"/>
              </a:rPr>
              <a:t>计数器送地址到程序存储器，并从中取出需要执行指令的操作码和操作数。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ClrTx/>
              <a:defRPr/>
            </a:pPr>
            <a:r>
              <a:rPr lang="zh-CN" altLang="en-US" sz="2400" b="1" dirty="0" smtClean="0">
                <a:latin typeface="+mn-ea"/>
              </a:rPr>
              <a:t>指令执行阶段，对指令操作码进行译码，以产生一系列控制信号完成指令的执行。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ClrTx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ALE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地址锁存信号</a:t>
            </a:r>
            <a:r>
              <a:rPr lang="zh-CN" altLang="en-US" sz="2400" b="1" dirty="0" smtClean="0">
                <a:latin typeface="+mn-ea"/>
              </a:rPr>
              <a:t>，以时钟脉冲</a:t>
            </a:r>
            <a:r>
              <a:rPr lang="en-US" altLang="zh-CN" sz="2400" b="1" dirty="0" smtClean="0">
                <a:latin typeface="+mn-ea"/>
              </a:rPr>
              <a:t>1/6</a:t>
            </a:r>
            <a:r>
              <a:rPr lang="zh-CN" altLang="en-US" sz="2400" b="1" dirty="0" smtClean="0">
                <a:latin typeface="+mn-ea"/>
              </a:rPr>
              <a:t>的频率出现。在一个机器周期中，</a:t>
            </a:r>
            <a:r>
              <a:rPr lang="en-US" altLang="zh-CN" sz="2400" b="1" dirty="0" smtClean="0">
                <a:latin typeface="+mn-ea"/>
              </a:rPr>
              <a:t>ALE</a:t>
            </a:r>
            <a:r>
              <a:rPr lang="zh-CN" altLang="en-US" sz="2400" b="1" dirty="0" smtClean="0">
                <a:latin typeface="+mn-ea"/>
              </a:rPr>
              <a:t>信号两次有效（访问外存的指令</a:t>
            </a:r>
            <a:r>
              <a:rPr lang="en-US" altLang="zh-CN" sz="2400" b="1" dirty="0" smtClean="0">
                <a:latin typeface="+mn-ea"/>
              </a:rPr>
              <a:t>MOVX</a:t>
            </a:r>
            <a:r>
              <a:rPr lang="zh-CN" altLang="en-US" sz="2400" b="1" dirty="0" smtClean="0">
                <a:latin typeface="+mn-ea"/>
              </a:rPr>
              <a:t>时，只有一个脉冲）。 </a:t>
            </a:r>
          </a:p>
        </p:txBody>
      </p:sp>
      <p:sp>
        <p:nvSpPr>
          <p:cNvPr id="81923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19406B5E-6F50-4D4E-86C4-F2F6A4930463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5DA1885-A045-4937-829A-65E6D2864DAF}" type="slidenum">
              <a:rPr lang="en-US" altLang="zh-CN" smtClean="0"/>
              <a:t>46</a:t>
            </a:fld>
            <a:endParaRPr lang="en-US" altLang="zh-C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C51</a:t>
            </a:r>
            <a:r>
              <a:rPr lang="zh-CN" altLang="en-US" sz="2400" b="1" dirty="0" smtClean="0">
                <a:latin typeface="+mn-ea"/>
              </a:rPr>
              <a:t>指令中的取址</a:t>
            </a:r>
            <a:r>
              <a:rPr lang="en-US" altLang="zh-CN" sz="2400" b="1" dirty="0" smtClean="0">
                <a:latin typeface="+mn-ea"/>
              </a:rPr>
              <a:t>/</a:t>
            </a:r>
            <a:r>
              <a:rPr lang="zh-CN" altLang="en-US" sz="2400" b="1" dirty="0" smtClean="0">
                <a:latin typeface="+mn-ea"/>
              </a:rPr>
              <a:t>执行指令时序如图</a:t>
            </a:r>
            <a:r>
              <a:rPr lang="en-US" altLang="zh-CN" sz="2400" b="1" dirty="0" smtClean="0">
                <a:latin typeface="+mn-ea"/>
              </a:rPr>
              <a:t>2-24</a:t>
            </a:r>
            <a:r>
              <a:rPr lang="zh-CN" altLang="en-US" sz="2400" b="1" dirty="0" smtClean="0">
                <a:latin typeface="+mn-ea"/>
              </a:rPr>
              <a:t>所示</a:t>
            </a:r>
            <a:r>
              <a:rPr lang="en-US" altLang="zh-CN" sz="2400" b="1" dirty="0" smtClean="0">
                <a:latin typeface="+mn-ea"/>
              </a:rPr>
              <a:t>:</a:t>
            </a:r>
          </a:p>
          <a:p>
            <a:pPr>
              <a:buClrTx/>
              <a:defRPr/>
            </a:pPr>
            <a:endParaRPr lang="zh-CN" altLang="en-US" sz="2400" dirty="0"/>
          </a:p>
        </p:txBody>
      </p:sp>
      <p:sp>
        <p:nvSpPr>
          <p:cNvPr id="8294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06A530-9018-4298-B3FE-1721A6BA9C54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zh-CN" altLang="zh-CN" sz="1000"/>
          </a:p>
        </p:txBody>
      </p:sp>
      <p:pic>
        <p:nvPicPr>
          <p:cNvPr id="8294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12713"/>
            <a:ext cx="24685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79450"/>
            <a:ext cx="87122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5715000"/>
            <a:ext cx="8291513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2227F97-01FD-4F86-8A1A-3EDC508B4B81}" type="slidenum">
              <a:rPr lang="en-US" altLang="zh-CN" smtClean="0"/>
              <a:t>47</a:t>
            </a:fld>
            <a:endParaRPr lang="en-US" altLang="zh-C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" y="415601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2.6.3  </a:t>
            </a:r>
            <a:r>
              <a:rPr lang="zh-CN" altLang="en-US" dirty="0">
                <a:solidFill>
                  <a:srgbClr val="C00000"/>
                </a:solidFill>
              </a:rPr>
              <a:t>复位操作和复位</a:t>
            </a:r>
            <a:r>
              <a:rPr lang="zh-CN" altLang="en-US" dirty="0" smtClean="0">
                <a:solidFill>
                  <a:srgbClr val="C00000"/>
                </a:solidFill>
              </a:rPr>
              <a:t>电路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9900FF"/>
                </a:solidFill>
                <a:latin typeface="黑体" pitchFamily="49" charset="-122"/>
              </a:rPr>
              <a:t>    1.</a:t>
            </a:r>
            <a:r>
              <a:rPr lang="zh-CN" altLang="en-US" b="1" dirty="0" smtClean="0">
                <a:solidFill>
                  <a:srgbClr val="9900FF"/>
                </a:solidFill>
                <a:latin typeface="黑体" pitchFamily="49" charset="-122"/>
              </a:rPr>
              <a:t>复位操作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黑体" pitchFamily="49" charset="-122"/>
              </a:rPr>
              <a:t>    复位包括</a:t>
            </a:r>
            <a:r>
              <a:rPr lang="zh-CN" altLang="en-US" sz="2400" b="1" dirty="0" smtClean="0">
                <a:solidFill>
                  <a:srgbClr val="3333FF"/>
                </a:solidFill>
                <a:latin typeface="黑体" pitchFamily="49" charset="-122"/>
              </a:rPr>
              <a:t>有上电复位和人工复位两种方式</a:t>
            </a:r>
            <a:r>
              <a:rPr lang="zh-CN" altLang="en-US" sz="2400" b="1" dirty="0" smtClean="0">
                <a:latin typeface="黑体" pitchFamily="49" charset="-122"/>
              </a:rPr>
              <a:t>。复位可使机器开始工作，重新开始单片机的初始化操作，恢复正常状态。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黑体" pitchFamily="49" charset="-122"/>
              </a:rPr>
              <a:t>    在单片机的引脚</a:t>
            </a:r>
            <a:r>
              <a:rPr lang="en-US" altLang="zh-CN" sz="2400" b="1" dirty="0" smtClean="0">
                <a:latin typeface="黑体" pitchFamily="49" charset="-122"/>
              </a:rPr>
              <a:t>RST</a:t>
            </a:r>
            <a:r>
              <a:rPr lang="zh-CN" altLang="en-US" sz="2400" b="1" dirty="0" smtClean="0">
                <a:latin typeface="黑体" pitchFamily="49" charset="-122"/>
              </a:rPr>
              <a:t>加上大于</a:t>
            </a:r>
            <a:r>
              <a:rPr lang="en-US" altLang="zh-CN" sz="2400" b="1" dirty="0" smtClean="0">
                <a:latin typeface="黑体" pitchFamily="49" charset="-122"/>
              </a:rPr>
              <a:t>2</a:t>
            </a:r>
            <a:r>
              <a:rPr lang="zh-CN" altLang="en-US" sz="2400" b="1" dirty="0" smtClean="0">
                <a:latin typeface="黑体" pitchFamily="49" charset="-122"/>
              </a:rPr>
              <a:t>个机器周期的高电平就可使</a:t>
            </a:r>
            <a:r>
              <a:rPr lang="en-US" altLang="zh-CN" sz="2400" b="1" dirty="0" smtClean="0">
                <a:latin typeface="黑体" pitchFamily="49" charset="-122"/>
              </a:rPr>
              <a:t>MCS-51</a:t>
            </a:r>
            <a:r>
              <a:rPr lang="zh-CN" altLang="en-US" sz="2400" b="1" dirty="0" smtClean="0">
                <a:latin typeface="黑体" pitchFamily="49" charset="-122"/>
              </a:rPr>
              <a:t>复位。复位时，</a:t>
            </a:r>
            <a:r>
              <a:rPr lang="en-US" altLang="zh-CN" sz="2400" b="1" dirty="0" smtClean="0">
                <a:latin typeface="黑体" pitchFamily="49" charset="-122"/>
              </a:rPr>
              <a:t>PC</a:t>
            </a:r>
            <a:r>
              <a:rPr lang="zh-CN" altLang="en-US" sz="2400" b="1" dirty="0" smtClean="0">
                <a:latin typeface="黑体" pitchFamily="49" charset="-122"/>
              </a:rPr>
              <a:t>初始化为</a:t>
            </a:r>
            <a:r>
              <a:rPr lang="en-US" altLang="zh-CN" sz="2400" b="1" dirty="0" smtClean="0">
                <a:latin typeface="黑体" pitchFamily="49" charset="-122"/>
              </a:rPr>
              <a:t>0000H</a:t>
            </a:r>
            <a:r>
              <a:rPr lang="zh-CN" altLang="en-US" sz="2400" b="1" dirty="0" smtClean="0">
                <a:latin typeface="黑体" pitchFamily="49" charset="-122"/>
              </a:rPr>
              <a:t>，使</a:t>
            </a:r>
            <a:r>
              <a:rPr lang="en-US" altLang="zh-CN" sz="2400" b="1" dirty="0" smtClean="0">
                <a:latin typeface="黑体" pitchFamily="49" charset="-122"/>
              </a:rPr>
              <a:t>MCS-51</a:t>
            </a:r>
            <a:r>
              <a:rPr lang="zh-CN" altLang="en-US" sz="2400" b="1" dirty="0" smtClean="0">
                <a:latin typeface="黑体" pitchFamily="49" charset="-122"/>
              </a:rPr>
              <a:t>单片机从</a:t>
            </a:r>
            <a:r>
              <a:rPr lang="en-US" altLang="zh-CN" sz="2400" b="1" dirty="0" smtClean="0">
                <a:latin typeface="黑体" pitchFamily="49" charset="-122"/>
              </a:rPr>
              <a:t>0000H</a:t>
            </a:r>
            <a:r>
              <a:rPr lang="zh-CN" altLang="en-US" sz="2400" b="1" dirty="0" smtClean="0">
                <a:latin typeface="黑体" pitchFamily="49" charset="-122"/>
              </a:rPr>
              <a:t>单元开始执行程序。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>
                <a:latin typeface="黑体" pitchFamily="49" charset="-122"/>
              </a:rPr>
              <a:t>    除程序计数器</a:t>
            </a:r>
            <a:r>
              <a:rPr lang="en-US" altLang="zh-CN" sz="2400" b="1" dirty="0" smtClean="0">
                <a:latin typeface="黑体" pitchFamily="49" charset="-122"/>
              </a:rPr>
              <a:t>PC</a:t>
            </a:r>
            <a:r>
              <a:rPr lang="zh-CN" altLang="en-US" sz="2400" b="1" dirty="0" smtClean="0">
                <a:latin typeface="黑体" pitchFamily="49" charset="-122"/>
              </a:rPr>
              <a:t>之外，复位操作还对其它一些寄存器有影响：</a:t>
            </a:r>
            <a:r>
              <a:rPr lang="en-US" altLang="zh-CN" sz="2400" b="1" dirty="0" smtClean="0">
                <a:latin typeface="黑体" pitchFamily="49" charset="-122"/>
              </a:rPr>
              <a:t>SP=07H </a:t>
            </a:r>
            <a:r>
              <a:rPr lang="zh-CN" altLang="en-US" sz="2400" b="1" dirty="0" smtClean="0">
                <a:latin typeface="黑体" pitchFamily="49" charset="-122"/>
              </a:rPr>
              <a:t>，</a:t>
            </a:r>
            <a:r>
              <a:rPr lang="en-US" altLang="zh-CN" sz="2400" b="1" dirty="0" smtClean="0">
                <a:latin typeface="黑体" pitchFamily="49" charset="-122"/>
              </a:rPr>
              <a:t>P0-P3</a:t>
            </a:r>
            <a:r>
              <a:rPr lang="zh-CN" altLang="en-US" sz="2400" b="1" dirty="0" smtClean="0">
                <a:latin typeface="黑体" pitchFamily="49" charset="-122"/>
              </a:rPr>
              <a:t>的引脚均为</a:t>
            </a:r>
            <a:r>
              <a:rPr lang="en-US" altLang="zh-CN" sz="2400" b="1" dirty="0" smtClean="0">
                <a:latin typeface="黑体" pitchFamily="49" charset="-122"/>
              </a:rPr>
              <a:t>1</a:t>
            </a:r>
            <a:r>
              <a:rPr lang="zh-CN" altLang="en-US" sz="2400" b="1" dirty="0" smtClean="0">
                <a:latin typeface="黑体" pitchFamily="49" charset="-122"/>
              </a:rPr>
              <a:t>（高电平）。见表</a:t>
            </a:r>
            <a:r>
              <a:rPr lang="en-US" altLang="zh-CN" sz="2400" b="1" dirty="0" smtClean="0">
                <a:latin typeface="黑体" pitchFamily="49" charset="-122"/>
              </a:rPr>
              <a:t>2-7</a:t>
            </a:r>
            <a:r>
              <a:rPr lang="zh-CN" altLang="en-US" sz="2400" b="1" dirty="0" smtClean="0">
                <a:latin typeface="黑体" pitchFamily="49" charset="-122"/>
              </a:rPr>
              <a:t>。  </a:t>
            </a:r>
            <a:endParaRPr lang="zh-CN" altLang="en-US" sz="2400" b="1" dirty="0" smtClean="0">
              <a:solidFill>
                <a:schemeClr val="tx2"/>
              </a:solidFill>
              <a:latin typeface="黑体" pitchFamily="49" charset="-12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endParaRPr lang="en-US" altLang="zh-CN" sz="2400" b="1" dirty="0" smtClean="0">
              <a:latin typeface="黑体" pitchFamily="49" charset="-122"/>
            </a:endParaRPr>
          </a:p>
        </p:txBody>
      </p:sp>
      <p:sp>
        <p:nvSpPr>
          <p:cNvPr id="8397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C4791D4E-7120-4B05-AA55-DABFD8C09074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4149061"/>
            <a:ext cx="8486775" cy="23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748371E-A334-47F2-AC4C-C9BC55C5DCFC}" type="slidenum">
              <a:rPr lang="en-US" altLang="zh-CN" smtClean="0"/>
              <a:t>48</a:t>
            </a:fld>
            <a:endParaRPr lang="en-US" altLang="zh-C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200" b="1" dirty="0" smtClean="0">
                <a:solidFill>
                  <a:srgbClr val="9900FF"/>
                </a:solidFill>
                <a:latin typeface="+mn-ea"/>
                <a:ea typeface="+mn-ea"/>
              </a:rPr>
              <a:t>2.</a:t>
            </a:r>
            <a:r>
              <a:rPr lang="zh-CN" altLang="en-US" sz="3200" b="1" dirty="0" smtClean="0">
                <a:solidFill>
                  <a:srgbClr val="9900FF"/>
                </a:solidFill>
                <a:latin typeface="+mn-ea"/>
                <a:ea typeface="+mn-ea"/>
              </a:rPr>
              <a:t>复位电路</a:t>
            </a:r>
          </a:p>
        </p:txBody>
      </p:sp>
      <p:sp>
        <p:nvSpPr>
          <p:cNvPr id="706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片内复位结构</a:t>
            </a:r>
            <a:r>
              <a:rPr lang="zh-CN" altLang="en-US" sz="2400" b="1" dirty="0" smtClean="0">
                <a:latin typeface="+mn-ea"/>
              </a:rPr>
              <a:t>：复位电路通常采用上电自动复位和按钮复位两种方式。典型的上电自动复位电路和按键手动复位电路如图</a:t>
            </a:r>
            <a:r>
              <a:rPr lang="en-US" altLang="zh-CN" sz="2400" b="1" dirty="0" smtClean="0">
                <a:latin typeface="+mn-ea"/>
              </a:rPr>
              <a:t>2-28</a:t>
            </a:r>
            <a:r>
              <a:rPr lang="zh-CN" altLang="en-US" sz="2400" b="1" dirty="0" smtClean="0">
                <a:latin typeface="+mn-ea"/>
              </a:rPr>
              <a:t>所示。</a:t>
            </a:r>
            <a:endParaRPr lang="en-US" altLang="zh-CN" sz="2400" b="1" dirty="0" smtClean="0">
              <a:latin typeface="+mn-ea"/>
            </a:endParaRPr>
          </a:p>
          <a:p>
            <a:pPr marL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复位条件：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RST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引脚保持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个机器周期以上的高电平时间。</a:t>
            </a:r>
            <a:endParaRPr lang="en-US" altLang="zh-CN" sz="2400" dirty="0" smtClean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4995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41D3D706-F258-47EE-8588-FFE2D456554E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849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8" y="2924958"/>
            <a:ext cx="7400925" cy="273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7DD7C45-1B89-497C-83D0-AF5EE417BF62}" type="slidenum">
              <a:rPr lang="en-US" altLang="zh-CN" smtClean="0"/>
              <a:t>49</a:t>
            </a:fld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）电源及时钟引脚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:  </a:t>
            </a:r>
            <a:r>
              <a:rPr lang="en-US" altLang="zh-CN" sz="2400" b="1" dirty="0" err="1" smtClean="0">
                <a:latin typeface="黑体" panose="02010609060101010101" pitchFamily="49" charset="-122"/>
              </a:rPr>
              <a:t>Vcc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err="1" smtClean="0">
                <a:latin typeface="黑体" panose="02010609060101010101" pitchFamily="49" charset="-122"/>
              </a:rPr>
              <a:t>Vss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；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XTAL1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XTAL2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）控制引脚：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PSEN*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EA* 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ALE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RESET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即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RST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3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口引脚：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P0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P2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P3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*，外部引脚。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   1</a:t>
            </a:r>
            <a:r>
              <a:rPr lang="zh-CN" altLang="en-US" sz="24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．电源引脚和时钟引脚 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黑体" panose="02010609060101010101" pitchFamily="49" charset="-122"/>
              </a:rPr>
              <a:t>  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</a:t>
            </a:r>
            <a:r>
              <a:rPr lang="en-US" altLang="zh-CN" sz="2400" b="1" dirty="0" err="1" smtClean="0">
                <a:latin typeface="黑体" panose="02010609060101010101" pitchFamily="49" charset="-122"/>
              </a:rPr>
              <a:t>Vcc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40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脚）：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+5V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电源；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</a:t>
            </a:r>
            <a:r>
              <a:rPr lang="en-US" altLang="zh-CN" sz="2400" b="1" dirty="0" err="1" smtClean="0">
                <a:latin typeface="黑体" panose="02010609060101010101" pitchFamily="49" charset="-122"/>
              </a:rPr>
              <a:t>Vss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20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脚）：接地。</a:t>
            </a:r>
            <a:endParaRPr lang="en-US" altLang="zh-CN" sz="2400" b="1" dirty="0" smtClean="0">
              <a:latin typeface="黑体" panose="02010609060101010101" pitchFamily="49" charset="-122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  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3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XTAL1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18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、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19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）：接外部石英晶体振荡器</a:t>
            </a:r>
            <a:endParaRPr lang="en-US" altLang="zh-CN" sz="2400" b="1" dirty="0" smtClean="0">
              <a:latin typeface="黑体" panose="02010609060101010101" pitchFamily="49" charset="-122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99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2.  </a:t>
            </a:r>
            <a:r>
              <a:rPr lang="zh-CN" altLang="en-US" sz="2400" b="1" dirty="0" smtClean="0">
                <a:solidFill>
                  <a:srgbClr val="99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控制引脚 </a:t>
            </a:r>
            <a:endParaRPr lang="en-US" altLang="zh-CN" sz="2400" b="1" dirty="0" smtClean="0">
              <a:solidFill>
                <a:srgbClr val="99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 提供控制信号，有的引脚还具有复用功能。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</a:t>
            </a:r>
            <a:r>
              <a:rPr lang="en-US" altLang="zh-CN" sz="2400" b="1" dirty="0" smtClean="0">
                <a:latin typeface="+mn-ea"/>
              </a:rPr>
              <a:t>(1) RST(9</a:t>
            </a:r>
            <a:r>
              <a:rPr lang="zh-CN" altLang="en-US" sz="2400" b="1" dirty="0" smtClean="0">
                <a:latin typeface="+mn-ea"/>
              </a:rPr>
              <a:t>脚</a:t>
            </a:r>
            <a:r>
              <a:rPr lang="en-US" altLang="zh-CN" sz="2400" b="1" dirty="0" smtClean="0"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：复位端。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</a:t>
            </a:r>
            <a:r>
              <a:rPr lang="en-US" altLang="zh-CN" sz="2400" b="1" dirty="0" smtClean="0">
                <a:latin typeface="+mn-ea"/>
              </a:rPr>
              <a:t>(2) EA</a:t>
            </a:r>
            <a:r>
              <a:rPr lang="en-US" altLang="zh-CN" sz="2400" b="1" baseline="30000" dirty="0" smtClean="0">
                <a:latin typeface="+mn-ea"/>
              </a:rPr>
              <a:t>*</a:t>
            </a:r>
            <a:r>
              <a:rPr lang="en-US" altLang="zh-CN" sz="2400" b="1" dirty="0" smtClean="0">
                <a:latin typeface="+mn-ea"/>
              </a:rPr>
              <a:t>/VPP(Enable Address/Voltage Pulse of </a:t>
            </a:r>
            <a:r>
              <a:rPr lang="en-US" altLang="zh-CN" sz="2400" b="1" dirty="0" err="1" smtClean="0">
                <a:latin typeface="+mn-ea"/>
              </a:rPr>
              <a:t>ProgRam-ing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31</a:t>
            </a:r>
            <a:r>
              <a:rPr lang="zh-CN" altLang="en-US" sz="2400" b="1" dirty="0" smtClean="0">
                <a:latin typeface="+mn-ea"/>
              </a:rPr>
              <a:t>脚</a:t>
            </a:r>
            <a:r>
              <a:rPr lang="en-US" altLang="zh-CN" sz="2400" b="1" dirty="0" smtClean="0">
                <a:latin typeface="+mn-ea"/>
              </a:rPr>
              <a:t>)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EA</a:t>
            </a:r>
            <a:r>
              <a:rPr lang="en-US" altLang="zh-CN" sz="2400" b="1" baseline="30000" dirty="0" smtClean="0">
                <a:latin typeface="+mn-ea"/>
              </a:rPr>
              <a:t>*</a:t>
            </a:r>
            <a:r>
              <a:rPr lang="zh-CN" altLang="en-US" sz="2400" b="1" dirty="0" smtClean="0">
                <a:latin typeface="+mn-ea"/>
              </a:rPr>
              <a:t>：为内</a:t>
            </a:r>
            <a:r>
              <a:rPr lang="en-US" altLang="zh-CN" sz="2400" b="1" dirty="0" smtClean="0">
                <a:latin typeface="+mn-ea"/>
              </a:rPr>
              <a:t>\</a:t>
            </a:r>
            <a:r>
              <a:rPr lang="zh-CN" altLang="en-US" sz="2400" b="1" dirty="0" smtClean="0">
                <a:latin typeface="+mn-ea"/>
              </a:rPr>
              <a:t>外程序存储器选择控制端。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</a:t>
            </a:r>
            <a:r>
              <a:rPr lang="en-US" altLang="zh-CN" sz="2400" b="1" dirty="0" smtClean="0">
                <a:latin typeface="+mn-ea"/>
              </a:rPr>
              <a:t>EA=1</a:t>
            </a:r>
            <a:r>
              <a:rPr lang="zh-CN" altLang="en-US" sz="2400" b="1" dirty="0" smtClean="0">
                <a:latin typeface="+mn-ea"/>
              </a:rPr>
              <a:t>访问片内程序存储器，</a:t>
            </a:r>
            <a:r>
              <a:rPr lang="en-US" altLang="zh-CN" sz="2400" b="1" dirty="0" smtClean="0">
                <a:latin typeface="+mn-ea"/>
              </a:rPr>
              <a:t>EA=0</a:t>
            </a:r>
            <a:r>
              <a:rPr lang="zh-CN" altLang="en-US" sz="2400" b="1" dirty="0" smtClean="0">
                <a:latin typeface="+mn-ea"/>
              </a:rPr>
              <a:t>访问片外程序存储器。</a:t>
            </a:r>
            <a:endParaRPr lang="en-US" altLang="zh-CN" sz="2400" b="1" dirty="0" smtClean="0">
              <a:latin typeface="+mn-ea"/>
            </a:endParaRPr>
          </a:p>
          <a:p>
            <a:pPr algn="just" eaLnBrk="1" fontAlgn="b" hangingPunct="1">
              <a:lnSpc>
                <a:spcPct val="130000"/>
              </a:lnSpc>
              <a:buFont typeface="Wingdings" pitchFamily="2" charset="2"/>
              <a:buNone/>
              <a:defRPr/>
            </a:pPr>
            <a:endParaRPr lang="zh-CN" altLang="en-US" sz="2400" b="1" dirty="0" smtClean="0">
              <a:latin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</p:txBody>
      </p:sp>
      <p:sp>
        <p:nvSpPr>
          <p:cNvPr id="40963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493242BC-D632-4E08-879B-EAB4262D9A9F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76754"/>
            <a:ext cx="7673975" cy="609600"/>
          </a:xfrm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C00000"/>
                </a:solidFill>
                <a:latin typeface="宋体"/>
                <a:cs typeface="+mn-cs"/>
              </a:rPr>
              <a:t>2.7  </a:t>
            </a:r>
            <a:r>
              <a:rPr lang="zh-CN" altLang="en-US" dirty="0">
                <a:solidFill>
                  <a:srgbClr val="C00000"/>
                </a:solidFill>
                <a:latin typeface="宋体"/>
                <a:cs typeface="+mn-cs"/>
              </a:rPr>
              <a:t>单片机的节电工作</a:t>
            </a:r>
            <a:r>
              <a:rPr lang="zh-CN" altLang="en-US" dirty="0" smtClean="0">
                <a:solidFill>
                  <a:srgbClr val="C00000"/>
                </a:solidFill>
                <a:latin typeface="宋体"/>
                <a:cs typeface="+mn-cs"/>
              </a:rPr>
              <a:t>方式</a:t>
            </a:r>
            <a:endParaRPr lang="zh-CN" altLang="en-US" dirty="0"/>
          </a:p>
        </p:txBody>
      </p:sp>
      <p:sp>
        <p:nvSpPr>
          <p:cNvPr id="81922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latin typeface="+mn-ea"/>
              </a:rPr>
              <a:t>51</a:t>
            </a:r>
            <a:r>
              <a:rPr lang="zh-CN" altLang="en-US" sz="2400" b="1" dirty="0" smtClean="0">
                <a:latin typeface="+mn-ea"/>
              </a:rPr>
              <a:t>单片机</a:t>
            </a:r>
            <a:r>
              <a:rPr lang="zh-CN" altLang="en-US" dirty="0" smtClean="0">
                <a:latin typeface="+mn-ea"/>
              </a:rPr>
              <a:t>工作</a:t>
            </a:r>
            <a:r>
              <a:rPr lang="zh-CN" altLang="en-US" sz="2400" b="1" dirty="0" smtClean="0">
                <a:latin typeface="+mn-ea"/>
              </a:rPr>
              <a:t>中需要</a:t>
            </a:r>
            <a:r>
              <a:rPr lang="en-US" altLang="zh-CN" sz="2400" b="1" dirty="0" smtClean="0">
                <a:latin typeface="+mn-ea"/>
              </a:rPr>
              <a:t>20MA</a:t>
            </a:r>
            <a:r>
              <a:rPr lang="zh-CN" altLang="en-US" sz="2400" b="1" dirty="0" smtClean="0">
                <a:latin typeface="+mn-ea"/>
              </a:rPr>
              <a:t>左右的电流。在程序不运行时可采用低功耗方式工作（包括空闲、掉电模式），低功耗</a:t>
            </a:r>
            <a:r>
              <a:rPr lang="zh-CN" altLang="en-US" sz="2400" b="1" dirty="0">
                <a:latin typeface="+mn-ea"/>
              </a:rPr>
              <a:t>方式是由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电源控制寄存器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PCON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的低</a:t>
            </a:r>
            <a:r>
              <a:rPr lang="zh-CN" altLang="en-US" dirty="0" smtClean="0">
                <a:solidFill>
                  <a:srgbClr val="3333FF"/>
                </a:solidFill>
                <a:latin typeface="+mn-ea"/>
              </a:rPr>
              <a:t>两位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来控制的</a:t>
            </a:r>
            <a:r>
              <a:rPr lang="zh-CN" altLang="en-US" sz="2400" b="1" dirty="0" smtClean="0">
                <a:latin typeface="+mn-ea"/>
              </a:rPr>
              <a:t>，其内部格式如下：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zh-CN" sz="2400" b="1" dirty="0" smtClean="0"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zh-CN" sz="2400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PCON.0: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IDL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空闲（等待）模式设定位。</a:t>
            </a:r>
            <a:endParaRPr lang="en-US" altLang="zh-CN" sz="2400" b="1" dirty="0" smtClean="0">
              <a:solidFill>
                <a:srgbClr val="3333CC"/>
              </a:solidFill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   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IDL=0 </a:t>
            </a:r>
            <a:r>
              <a:rPr lang="zh-CN" altLang="en-US" sz="2400" b="1" dirty="0" smtClean="0">
                <a:latin typeface="+mn-ea"/>
              </a:rPr>
              <a:t>单片机处于正常工作状态，</a:t>
            </a:r>
            <a:r>
              <a:rPr lang="en-US" altLang="zh-CN" sz="2400" b="1" dirty="0" smtClean="0">
                <a:latin typeface="+mn-ea"/>
              </a:rPr>
              <a:t>89C51</a:t>
            </a:r>
            <a:r>
              <a:rPr lang="zh-CN" altLang="en-US" sz="2400" b="1" dirty="0" smtClean="0">
                <a:latin typeface="+mn-ea"/>
              </a:rPr>
              <a:t>单片机工作时电流为</a:t>
            </a:r>
            <a:r>
              <a:rPr lang="en-US" altLang="zh-CN" sz="2400" b="1" dirty="0" smtClean="0">
                <a:latin typeface="+mn-ea"/>
              </a:rPr>
              <a:t>20mA</a:t>
            </a:r>
            <a:r>
              <a:rPr lang="zh-CN" altLang="en-US" sz="2400" b="1" dirty="0" smtClean="0">
                <a:latin typeface="+mn-ea"/>
              </a:rPr>
              <a:t>左右。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置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IDL=1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后</a:t>
            </a:r>
            <a:r>
              <a:rPr lang="zh-CN" altLang="en-US" sz="2400" b="1" dirty="0" smtClean="0">
                <a:latin typeface="+mn-ea"/>
              </a:rPr>
              <a:t>，单片机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进入空闲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Idle</a:t>
            </a:r>
            <a:r>
              <a:rPr lang="zh-CN" altLang="en-US" sz="2400" b="1" dirty="0" smtClean="0">
                <a:latin typeface="+mn-ea"/>
              </a:rPr>
              <a:t>）模式。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PCON.1: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PD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掉电模式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设定位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。</a:t>
            </a:r>
            <a:endParaRPr lang="en-US" altLang="zh-CN" sz="2400" b="1" dirty="0" smtClean="0">
              <a:solidFill>
                <a:srgbClr val="3333FF"/>
              </a:solidFill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PD=0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zh-CN" altLang="en-US" sz="2400" b="1" dirty="0">
                <a:latin typeface="+mn-ea"/>
              </a:rPr>
              <a:t>单片机处于正常工作状态。置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PD=1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后单片机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进入掉电</a:t>
            </a:r>
            <a:r>
              <a:rPr lang="zh-CN" altLang="en-US" sz="2400" b="1" dirty="0">
                <a:latin typeface="+mn-ea"/>
              </a:rPr>
              <a:t>（</a:t>
            </a:r>
            <a:r>
              <a:rPr lang="en-US" altLang="zh-CN" sz="2400" b="1" dirty="0">
                <a:latin typeface="+mn-ea"/>
              </a:rPr>
              <a:t>Power Down</a:t>
            </a:r>
            <a:r>
              <a:rPr lang="zh-CN" altLang="en-US" sz="2400" b="1" dirty="0">
                <a:latin typeface="+mn-ea"/>
              </a:rPr>
              <a:t>）模式 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86019" name="灯片编号占位符 1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2B08482-E6E3-48F3-A751-F3CEAB5F0862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zh-CN" altLang="zh-CN" sz="100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904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02" y="2348911"/>
            <a:ext cx="8496300" cy="115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BAE2A55-7BB1-4FCC-BBF9-96AAEC008B90}" type="slidenum">
              <a:rPr lang="en-US" altLang="zh-CN" smtClean="0"/>
              <a:t>50</a:t>
            </a:fld>
            <a:endParaRPr lang="en-US" altLang="zh-C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661988"/>
            <a:ext cx="8928744" cy="5475244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>
                <a:solidFill>
                  <a:srgbClr val="3333FF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rgbClr val="3333FF"/>
                </a:solidFill>
                <a:latin typeface="+mn-ea"/>
              </a:rPr>
              <a:t>   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1. 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空闲</a:t>
            </a:r>
            <a:r>
              <a:rPr lang="zh-CN" altLang="en-US" sz="2400" b="1" dirty="0">
                <a:solidFill>
                  <a:srgbClr val="9900FF"/>
                </a:solidFill>
                <a:latin typeface="+mn-ea"/>
              </a:rPr>
              <a:t>模式</a:t>
            </a:r>
          </a:p>
          <a:p>
            <a:pPr indent="0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    置</a:t>
            </a:r>
            <a:r>
              <a:rPr lang="en-US" altLang="zh-CN" sz="2400" b="1" dirty="0">
                <a:latin typeface="+mn-ea"/>
              </a:rPr>
              <a:t>IDL=1</a:t>
            </a:r>
            <a:r>
              <a:rPr lang="zh-CN" altLang="en-US" sz="2400" b="1" dirty="0">
                <a:latin typeface="+mn-ea"/>
              </a:rPr>
              <a:t>进入空闲</a:t>
            </a:r>
            <a:r>
              <a:rPr lang="zh-CN" altLang="en-US" sz="2400" b="1" dirty="0" smtClean="0">
                <a:latin typeface="+mn-ea"/>
              </a:rPr>
              <a:t>模式。此时</a:t>
            </a:r>
            <a:r>
              <a:rPr lang="en-US" altLang="zh-CN" sz="2400" b="1" dirty="0">
                <a:latin typeface="+mn-ea"/>
              </a:rPr>
              <a:t>CPU</a:t>
            </a:r>
            <a:r>
              <a:rPr lang="zh-CN" altLang="en-US" sz="2400" b="1" dirty="0">
                <a:latin typeface="+mn-ea"/>
              </a:rPr>
              <a:t>的时钟信号被关</a:t>
            </a:r>
            <a:r>
              <a:rPr lang="zh-CN" altLang="en-US" sz="2400" b="1" dirty="0" smtClean="0">
                <a:latin typeface="+mn-ea"/>
              </a:rPr>
              <a:t>断（运算器、控制器关断），</a:t>
            </a:r>
            <a:r>
              <a:rPr lang="zh-CN" altLang="en-US" sz="2400" b="1" dirty="0">
                <a:latin typeface="+mn-ea"/>
              </a:rPr>
              <a:t>而单片机内部的振荡器</a:t>
            </a:r>
            <a:r>
              <a:rPr lang="zh-CN" altLang="en-US" sz="2400" b="1" dirty="0" smtClean="0">
                <a:latin typeface="+mn-ea"/>
              </a:rPr>
              <a:t>、内部</a:t>
            </a:r>
            <a:r>
              <a:rPr lang="en-US" altLang="zh-CN" sz="2400" b="1" dirty="0" smtClean="0">
                <a:latin typeface="+mn-ea"/>
              </a:rPr>
              <a:t>RAM</a:t>
            </a:r>
            <a:r>
              <a:rPr lang="zh-CN" altLang="en-US" sz="2400" b="1" dirty="0" smtClean="0">
                <a:latin typeface="+mn-ea"/>
              </a:rPr>
              <a:t>、定时器</a:t>
            </a:r>
            <a:r>
              <a:rPr lang="zh-CN" altLang="en-US" sz="2400" b="1" dirty="0">
                <a:latin typeface="+mn-ea"/>
              </a:rPr>
              <a:t>、串行口、中断系统、串口等外围电路仍继续工作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zh-CN" altLang="en-US" dirty="0">
                <a:solidFill>
                  <a:srgbClr val="3333CC"/>
                </a:solidFill>
                <a:latin typeface="宋体"/>
              </a:rPr>
              <a:t>空闲状态下工作电流一般为</a:t>
            </a:r>
            <a:r>
              <a:rPr lang="en-US" altLang="zh-CN" dirty="0">
                <a:solidFill>
                  <a:srgbClr val="3333CC"/>
                </a:solidFill>
                <a:latin typeface="宋体"/>
              </a:rPr>
              <a:t>5mA</a:t>
            </a:r>
            <a:r>
              <a:rPr lang="zh-CN" altLang="en-US" dirty="0">
                <a:solidFill>
                  <a:srgbClr val="3333CC"/>
                </a:solidFill>
                <a:latin typeface="宋体"/>
              </a:rPr>
              <a:t>左右。</a:t>
            </a:r>
            <a:endParaRPr lang="zh-CN" altLang="en-US" sz="2400" b="1" dirty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    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空闲模式的退出</a:t>
            </a:r>
            <a:r>
              <a:rPr lang="zh-CN" altLang="en-US" sz="2400" b="1" dirty="0" smtClean="0">
                <a:latin typeface="+mn-ea"/>
              </a:rPr>
              <a:t>：（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）可</a:t>
            </a:r>
            <a:r>
              <a:rPr lang="zh-CN" altLang="en-US" sz="2400" b="1" dirty="0">
                <a:latin typeface="+mn-ea"/>
              </a:rPr>
              <a:t>由响应</a:t>
            </a:r>
            <a:r>
              <a:rPr lang="zh-CN" altLang="en-US" sz="2400" b="1" dirty="0" smtClean="0">
                <a:latin typeface="+mn-ea"/>
              </a:rPr>
              <a:t>中断退出，即中断响应时，</a:t>
            </a:r>
            <a:r>
              <a:rPr lang="en-US" altLang="zh-CN" sz="2400" b="1" dirty="0" smtClean="0">
                <a:latin typeface="+mn-ea"/>
              </a:rPr>
              <a:t>IDL</a:t>
            </a:r>
            <a:r>
              <a:rPr lang="zh-CN" altLang="en-US" sz="2400" b="1" dirty="0" smtClean="0">
                <a:latin typeface="+mn-ea"/>
              </a:rPr>
              <a:t>位则被片</a:t>
            </a:r>
            <a:r>
              <a:rPr lang="zh-CN" altLang="en-US" sz="2400" b="1" dirty="0">
                <a:latin typeface="+mn-ea"/>
              </a:rPr>
              <a:t>内硬件自动清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，可退出空闲模式。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）硬件</a:t>
            </a:r>
            <a:r>
              <a:rPr lang="zh-CN" altLang="en-US" sz="2400" b="1" dirty="0">
                <a:latin typeface="+mn-ea"/>
              </a:rPr>
              <a:t>复位退出，系统硬件复位后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PCON</a:t>
            </a:r>
            <a:r>
              <a:rPr lang="zh-CN" altLang="en-US" sz="2400" b="1" dirty="0" smtClean="0">
                <a:latin typeface="+mn-ea"/>
              </a:rPr>
              <a:t>被复位。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  </a:t>
            </a:r>
            <a:endParaRPr lang="zh-CN" altLang="en-US" sz="2400" b="1" dirty="0">
              <a:solidFill>
                <a:schemeClr val="accent2"/>
              </a:solidFill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2. 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掉</a:t>
            </a:r>
            <a:r>
              <a:rPr lang="zh-CN" altLang="en-US" sz="2400" b="1" dirty="0">
                <a:solidFill>
                  <a:srgbClr val="9900FF"/>
                </a:solidFill>
                <a:latin typeface="+mn-ea"/>
              </a:rPr>
              <a:t>电模式 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　</a:t>
            </a:r>
            <a:r>
              <a:rPr lang="zh-CN" altLang="en-US" sz="2400" b="1" dirty="0" smtClean="0">
                <a:latin typeface="+mn-ea"/>
              </a:rPr>
              <a:t>　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置</a:t>
            </a:r>
            <a:r>
              <a:rPr lang="en-US" altLang="zh-CN" sz="2400" b="1" dirty="0" smtClean="0">
                <a:latin typeface="+mn-ea"/>
              </a:rPr>
              <a:t>PD=1</a:t>
            </a:r>
            <a:r>
              <a:rPr lang="zh-CN" altLang="en-US" sz="2400" b="1" dirty="0" smtClean="0">
                <a:latin typeface="+mn-ea"/>
              </a:rPr>
              <a:t>进入掉电模式，此时外部晶振停振，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 smtClean="0">
                <a:latin typeface="+mn-ea"/>
              </a:rPr>
              <a:t>、定时器、串行口等外围电路全部停止工作，只有内部</a:t>
            </a:r>
            <a:r>
              <a:rPr lang="en-US" altLang="zh-CN" sz="2400" b="1" dirty="0" smtClean="0">
                <a:latin typeface="+mn-ea"/>
              </a:rPr>
              <a:t>RAM</a:t>
            </a:r>
            <a:r>
              <a:rPr lang="zh-CN" altLang="en-US" sz="2400" b="1" dirty="0" smtClean="0">
                <a:latin typeface="+mn-ea"/>
              </a:rPr>
              <a:t>和外部中断工作。在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掉电方式下工作电流为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50uA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左右。</a:t>
            </a:r>
            <a:r>
              <a:rPr lang="en-US" altLang="zh-CN" sz="2400" b="1" dirty="0" smtClean="0">
                <a:latin typeface="+mn-ea"/>
              </a:rPr>
              <a:t>  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掉电方式的退出：</a:t>
            </a:r>
            <a:endParaRPr lang="en-US" altLang="zh-CN" sz="2400" b="1" dirty="0" smtClean="0">
              <a:solidFill>
                <a:schemeClr val="accent2"/>
              </a:solidFill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）硬件系统复位。振荡器重新启动，</a:t>
            </a:r>
            <a:r>
              <a:rPr lang="en-US" altLang="zh-CN" sz="2400" b="1" dirty="0" smtClean="0">
                <a:latin typeface="+mn-ea"/>
              </a:rPr>
              <a:t>PCON</a:t>
            </a:r>
            <a:r>
              <a:rPr lang="zh-CN" altLang="en-US" sz="2400" b="1" dirty="0" smtClean="0">
                <a:latin typeface="+mn-ea"/>
              </a:rPr>
              <a:t>被系统复位。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）外部中断方式。使用外部中断退出时，</a:t>
            </a:r>
            <a:r>
              <a:rPr lang="en-US" altLang="zh-CN" sz="2400" b="1" dirty="0" smtClean="0">
                <a:latin typeface="+mn-ea"/>
              </a:rPr>
              <a:t>INT</a:t>
            </a:r>
            <a:r>
              <a:rPr lang="zh-CN" altLang="en-US" sz="2400" b="1" dirty="0" smtClean="0">
                <a:latin typeface="+mn-ea"/>
              </a:rPr>
              <a:t>端应采用电平触发方式使振荡器重新</a:t>
            </a:r>
            <a:r>
              <a:rPr lang="zh-CN" altLang="en-US" sz="2400" b="1" dirty="0">
                <a:latin typeface="+mn-ea"/>
              </a:rPr>
              <a:t>启动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PD</a:t>
            </a:r>
            <a:r>
              <a:rPr lang="zh-CN" altLang="en-US" sz="2400" b="1" dirty="0" smtClean="0">
                <a:latin typeface="+mn-ea"/>
              </a:rPr>
              <a:t>位</a:t>
            </a:r>
            <a:r>
              <a:rPr lang="zh-CN" altLang="en-US" sz="2400" b="1" dirty="0">
                <a:latin typeface="+mn-ea"/>
              </a:rPr>
              <a:t>则被片内硬件自动清</a:t>
            </a:r>
            <a:r>
              <a:rPr lang="en-US" altLang="zh-CN" sz="2400" b="1" dirty="0">
                <a:latin typeface="+mn-ea"/>
              </a:rPr>
              <a:t>0</a:t>
            </a:r>
            <a:r>
              <a:rPr lang="zh-CN" altLang="en-US" sz="2400" b="1" dirty="0">
                <a:latin typeface="+mn-ea"/>
              </a:rPr>
              <a:t>，可</a:t>
            </a:r>
            <a:r>
              <a:rPr lang="zh-CN" altLang="en-US" sz="2400" b="1" dirty="0" smtClean="0">
                <a:latin typeface="+mn-ea"/>
              </a:rPr>
              <a:t>退出掉电模式。</a:t>
            </a:r>
            <a:br>
              <a:rPr lang="zh-CN" altLang="en-US" sz="2400" b="1" dirty="0" smtClean="0">
                <a:latin typeface="+mn-ea"/>
              </a:rPr>
            </a:br>
            <a:r>
              <a:rPr lang="zh-CN" altLang="en-US" sz="2400" b="1" dirty="0" smtClean="0">
                <a:latin typeface="+mn-ea"/>
              </a:rPr>
              <a:t>　　</a:t>
            </a:r>
          </a:p>
        </p:txBody>
      </p:sp>
      <p:sp>
        <p:nvSpPr>
          <p:cNvPr id="8704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B1DA580-8765-408F-9BFB-351F628D47F4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zh-CN" altLang="zh-CN" sz="1000"/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904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9725A6E-3550-4862-95C2-9E65BA157DF1}" type="slidenum">
              <a:rPr lang="en-US" altLang="zh-CN" smtClean="0"/>
              <a:t>51</a:t>
            </a:fld>
            <a:endParaRPr lang="en-US" altLang="zh-C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" y="1170781"/>
            <a:ext cx="7553325" cy="4848225"/>
          </a:xfrm>
        </p:spPr>
      </p:pic>
      <p:sp>
        <p:nvSpPr>
          <p:cNvPr id="8806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0CBECE5-B61A-48E9-ABFD-415EB669B003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zh-CN" altLang="zh-CN" sz="1000"/>
          </a:p>
        </p:txBody>
      </p:sp>
      <p:pic>
        <p:nvPicPr>
          <p:cNvPr id="880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81BDF07-CC57-4B77-AA0D-94FD6FB40403}" type="slidenum">
              <a:rPr lang="en-US" altLang="zh-CN" smtClean="0"/>
              <a:t>52</a:t>
            </a:fld>
            <a:endParaRPr lang="en-US" altLang="zh-CN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90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150904"/>
            <a:ext cx="6035040" cy="2887980"/>
          </a:xfrm>
        </p:spPr>
      </p:pic>
      <p:sp>
        <p:nvSpPr>
          <p:cNvPr id="8909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D28289-2E2E-4B30-9F97-540777BC9F7F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zh-CN" altLang="zh-CN" sz="1000"/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4C9A168-0DBF-4C6F-8EC8-7120186BEB53}" type="slidenum">
              <a:rPr lang="en-US" altLang="zh-CN" smtClean="0"/>
              <a:t>53</a:t>
            </a:fld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    VPP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：</a:t>
            </a:r>
            <a:r>
              <a:rPr lang="zh-CN" altLang="en-US" sz="2400" b="1" dirty="0" smtClean="0">
                <a:latin typeface="+mn-ea"/>
              </a:rPr>
              <a:t>本引脚的第二功能。用于施加编程电压。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    (3) ALE/PROG</a:t>
            </a:r>
            <a:r>
              <a:rPr lang="en-US" altLang="zh-CN" sz="2400" b="1" baseline="30000" dirty="0" smtClean="0">
                <a:solidFill>
                  <a:srgbClr val="3333CC"/>
                </a:solidFill>
                <a:latin typeface="+mn-ea"/>
              </a:rPr>
              <a:t>*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30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脚）</a:t>
            </a:r>
            <a:r>
              <a:rPr lang="zh-CN" altLang="en-US" sz="2400" b="1" dirty="0" smtClean="0">
                <a:latin typeface="+mn-ea"/>
              </a:rPr>
              <a:t>：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 第一功能</a:t>
            </a:r>
            <a:r>
              <a:rPr lang="en-US" altLang="zh-CN" sz="2400" b="1" dirty="0" smtClean="0">
                <a:latin typeface="+mn-ea"/>
              </a:rPr>
              <a:t>:ALE</a:t>
            </a:r>
            <a:r>
              <a:rPr lang="zh-CN" altLang="en-US" sz="2400" b="1" dirty="0" smtClean="0">
                <a:latin typeface="+mn-ea"/>
              </a:rPr>
              <a:t>为地址锁存允许，可驱动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个</a:t>
            </a:r>
            <a:r>
              <a:rPr lang="en-US" altLang="zh-CN" sz="2400" b="1" dirty="0" smtClean="0">
                <a:latin typeface="+mn-ea"/>
              </a:rPr>
              <a:t>LS</a:t>
            </a:r>
            <a:r>
              <a:rPr lang="zh-CN" altLang="en-US" sz="2400" b="1" dirty="0" smtClean="0">
                <a:latin typeface="+mn-ea"/>
              </a:rPr>
              <a:t>型</a:t>
            </a:r>
            <a:r>
              <a:rPr lang="en-US" altLang="zh-CN" sz="2400" b="1" dirty="0" smtClean="0">
                <a:latin typeface="+mn-ea"/>
              </a:rPr>
              <a:t>TTL</a:t>
            </a:r>
            <a:r>
              <a:rPr lang="zh-CN" altLang="en-US" sz="2400" b="1" dirty="0" smtClean="0">
                <a:latin typeface="+mn-ea"/>
              </a:rPr>
              <a:t>负载。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 第二功能</a:t>
            </a:r>
            <a:r>
              <a:rPr lang="en-US" altLang="zh-CN" sz="2400" b="1" dirty="0" smtClean="0">
                <a:latin typeface="+mn-ea"/>
              </a:rPr>
              <a:t>:PROG</a:t>
            </a:r>
            <a:r>
              <a:rPr lang="en-US" altLang="zh-CN" sz="2400" b="1" baseline="30000" dirty="0" smtClean="0">
                <a:latin typeface="+mn-ea"/>
              </a:rPr>
              <a:t>*</a:t>
            </a:r>
            <a:r>
              <a:rPr lang="zh-CN" altLang="en-US" sz="2400" b="1" dirty="0" smtClean="0">
                <a:latin typeface="+mn-ea"/>
              </a:rPr>
              <a:t>为编程脉冲输入端。</a:t>
            </a:r>
            <a:endParaRPr lang="en-US" altLang="zh-CN" sz="2400" b="1" dirty="0" smtClean="0">
              <a:latin typeface="+mn-ea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(4) PSEN* 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29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脚）：</a:t>
            </a:r>
            <a:r>
              <a:rPr lang="zh-CN" altLang="en-US" sz="2400" b="1" dirty="0" smtClean="0">
                <a:latin typeface="+mn-ea"/>
              </a:rPr>
              <a:t>外部程序存储器的读选通信号。</a:t>
            </a:r>
            <a:endParaRPr lang="en-US" altLang="zh-CN" sz="2400" b="1" dirty="0" smtClean="0">
              <a:latin typeface="+mn-ea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400" b="1" dirty="0" smtClean="0">
                <a:solidFill>
                  <a:srgbClr val="99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 </a:t>
            </a:r>
            <a:r>
              <a:rPr lang="zh-CN" altLang="en-US" sz="2400" b="1" dirty="0" smtClean="0">
                <a:solidFill>
                  <a:srgbClr val="99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2400" b="1" dirty="0" smtClean="0">
                <a:solidFill>
                  <a:srgbClr val="99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solidFill>
                  <a:srgbClr val="99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口引脚</a:t>
            </a:r>
            <a:endParaRPr lang="en-US" altLang="zh-CN" sz="2400" b="1" dirty="0" smtClean="0">
              <a:solidFill>
                <a:srgbClr val="99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    (1) P0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口：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当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89C51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扩展外部存储器及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接口芯片时，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P0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口作为地址总线（低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位）及数据总线的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分时复用端口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，为双向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口，可以驱动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个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TTL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负载。</a:t>
            </a:r>
          </a:p>
          <a:p>
            <a:pPr indent="0" eaLnBrk="1" hangingPunct="1">
              <a:spcBef>
                <a:spcPct val="0"/>
              </a:spcBef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   也可作为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通用的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口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使用，这时为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准双向口。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作为普通的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输入时，应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先向端口的输出锁存器写入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1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。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</a:rPr>
              <a:t>但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输出“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”时需加上拉电阻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</a:rPr>
              <a:t>，</a:t>
            </a:r>
            <a:endParaRPr lang="zh-CN" altLang="en-US" sz="2400" b="1" dirty="0" smtClean="0">
              <a:latin typeface="黑体" panose="02010609060101010101" pitchFamily="49" charset="-122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    (2) P1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口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：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位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准双向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口，可驱动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4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个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LS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型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TTL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负载。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    (3) P2</a:t>
            </a:r>
            <a:r>
              <a:rPr lang="zh-CN" altLang="en-US" sz="2400" b="1" dirty="0" smtClean="0">
                <a:solidFill>
                  <a:srgbClr val="3333CC"/>
                </a:solidFill>
                <a:latin typeface="黑体" panose="02010609060101010101" pitchFamily="49" charset="-122"/>
              </a:rPr>
              <a:t>口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：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位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准双向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I/O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口，与地址总线（高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8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位）复用，可驱动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4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个</a:t>
            </a:r>
            <a:r>
              <a:rPr lang="en-US" altLang="zh-CN" sz="2400" b="1" dirty="0" smtClean="0">
                <a:latin typeface="黑体" panose="02010609060101010101" pitchFamily="49" charset="-122"/>
              </a:rPr>
              <a:t>TTL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负载。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en-US" altLang="zh-CN" sz="2400" b="1" dirty="0" smtClean="0">
              <a:latin typeface="+mn-ea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zh-CN" altLang="en-US" sz="2800" b="1" dirty="0" smtClean="0"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800" b="1" dirty="0" smtClean="0">
              <a:latin typeface="黑体" panose="02010609060101010101" pitchFamily="49" charset="-122"/>
            </a:endParaRPr>
          </a:p>
        </p:txBody>
      </p:sp>
      <p:sp>
        <p:nvSpPr>
          <p:cNvPr id="41987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0A3C48BA-8C8D-425C-BB6A-0B6637F5B59F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260736"/>
            <a:ext cx="8928744" cy="6480540"/>
          </a:xfrm>
        </p:spPr>
        <p:txBody>
          <a:bodyPr/>
          <a:lstStyle/>
          <a:p>
            <a:pPr marL="0" algn="just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(4) P3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口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en-US" altLang="zh-CN" sz="2400" b="1" dirty="0" smtClean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准双向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I/O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口</a:t>
            </a:r>
            <a:r>
              <a:rPr lang="zh-CN" altLang="en-US" sz="2400" b="1" dirty="0" smtClean="0">
                <a:latin typeface="+mn-ea"/>
              </a:rPr>
              <a:t>，双功能复用口，可驱动</a:t>
            </a:r>
            <a:r>
              <a:rPr lang="en-US" altLang="zh-CN" sz="2400" b="1" dirty="0" smtClean="0">
                <a:latin typeface="+mn-ea"/>
              </a:rPr>
              <a:t>4</a:t>
            </a:r>
            <a:r>
              <a:rPr lang="zh-CN" altLang="en-US" sz="2400" b="1" dirty="0" smtClean="0">
                <a:latin typeface="+mn-ea"/>
              </a:rPr>
              <a:t>个</a:t>
            </a:r>
            <a:r>
              <a:rPr lang="en-US" altLang="zh-CN" sz="2400" b="1" dirty="0" smtClean="0">
                <a:latin typeface="+mn-ea"/>
              </a:rPr>
              <a:t>LS</a:t>
            </a:r>
            <a:r>
              <a:rPr lang="zh-CN" altLang="en-US" sz="2400" b="1" dirty="0" smtClean="0">
                <a:latin typeface="+mn-ea"/>
              </a:rPr>
              <a:t>型</a:t>
            </a:r>
            <a:r>
              <a:rPr lang="en-US" altLang="zh-CN" sz="2400" b="1" dirty="0" smtClean="0">
                <a:latin typeface="+mn-ea"/>
              </a:rPr>
              <a:t>TTL</a:t>
            </a:r>
            <a:r>
              <a:rPr lang="zh-CN" altLang="en-US" sz="2400" b="1" dirty="0" smtClean="0">
                <a:latin typeface="+mn-ea"/>
              </a:rPr>
              <a:t>负载。</a:t>
            </a:r>
            <a:r>
              <a:rPr lang="en-US" altLang="zh-CN" sz="2400" b="1" dirty="0" smtClean="0">
                <a:latin typeface="+mn-ea"/>
              </a:rPr>
              <a:t>P3</a:t>
            </a:r>
            <a:r>
              <a:rPr lang="zh-CN" altLang="en-US" sz="2400" b="1" dirty="0" smtClean="0">
                <a:latin typeface="+mn-ea"/>
              </a:rPr>
              <a:t>口还可提供第二功能，定义如表</a:t>
            </a:r>
            <a:r>
              <a:rPr lang="en-US" altLang="zh-CN" sz="2400" b="1" dirty="0" smtClean="0">
                <a:latin typeface="+mn-ea"/>
              </a:rPr>
              <a:t>2-1</a:t>
            </a:r>
            <a:r>
              <a:rPr lang="zh-CN" altLang="en-US" sz="2400" b="1" dirty="0" smtClean="0">
                <a:latin typeface="+mn-ea"/>
              </a:rPr>
              <a:t>所列，应熟记。</a:t>
            </a: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黑体" panose="02010609060101010101" pitchFamily="49" charset="-122"/>
              </a:rPr>
              <a:t> </a:t>
            </a:r>
            <a:endParaRPr lang="en-US" altLang="zh-CN" sz="2400" b="1" dirty="0" smtClean="0"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defRPr/>
            </a:pPr>
            <a:r>
              <a:rPr lang="en-US" altLang="zh-CN" dirty="0" smtClean="0">
                <a:latin typeface="黑体" panose="02010609060101010101" pitchFamily="49" charset="-122"/>
              </a:rPr>
              <a:t>MCS-51</a:t>
            </a:r>
            <a:r>
              <a:rPr lang="zh-CN" altLang="en-US" dirty="0">
                <a:latin typeface="黑体" panose="02010609060101010101" pitchFamily="49" charset="-122"/>
              </a:rPr>
              <a:t>单片机并行口内部</a:t>
            </a:r>
            <a:r>
              <a:rPr lang="zh-CN" altLang="en-US" dirty="0" smtClean="0">
                <a:latin typeface="黑体" panose="02010609060101010101" pitchFamily="49" charset="-122"/>
              </a:rPr>
              <a:t>结构如图</a:t>
            </a:r>
            <a:r>
              <a:rPr lang="en-US" altLang="zh-CN" dirty="0">
                <a:latin typeface="黑体" panose="02010609060101010101" pitchFamily="49" charset="-122"/>
              </a:rPr>
              <a:t>2-5 </a:t>
            </a:r>
            <a:r>
              <a:rPr lang="zh-CN" altLang="en-US" dirty="0" smtClean="0">
                <a:latin typeface="黑体" panose="02010609060101010101" pitchFamily="49" charset="-122"/>
              </a:rPr>
              <a:t>。</a:t>
            </a:r>
            <a:endParaRPr lang="en-US" altLang="zh-CN" dirty="0" smtClean="0"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*准双向口与真正的双向口有差距，详见本章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2.5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</a:rPr>
              <a:t>节。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zh-CN" altLang="en-US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algn="just" eaLnBrk="1" fontAlgn="b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黑体" panose="02010609060101010101" pitchFamily="49" charset="-122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endParaRPr lang="en-US" altLang="zh-CN" sz="2400" b="1" dirty="0" smtClean="0">
              <a:latin typeface="+mn-ea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     </a:t>
            </a:r>
            <a:endParaRPr lang="en-US" altLang="zh-CN" sz="2400" b="1" dirty="0">
              <a:solidFill>
                <a:schemeClr val="tx2"/>
              </a:solidFill>
              <a:latin typeface="黑体" panose="02010609060101010101" pitchFamily="49" charset="-122"/>
            </a:endParaRPr>
          </a:p>
        </p:txBody>
      </p:sp>
      <p:sp>
        <p:nvSpPr>
          <p:cNvPr id="43011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95DC20C4-935F-44FE-9C9A-A1E33AF96852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CN" altLang="zh-CN" sz="1100" dirty="0">
              <a:solidFill>
                <a:srgbClr val="404040"/>
              </a:solidFill>
            </a:endParaRPr>
          </a:p>
        </p:txBody>
      </p:sp>
      <p:pic>
        <p:nvPicPr>
          <p:cNvPr id="4301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7" y="1124808"/>
            <a:ext cx="8712726" cy="403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9DF4C13-B876-4A27-8F2A-A030ED91F0A8}" type="slidenum">
              <a:rPr lang="en-US" altLang="zh-CN" smtClean="0"/>
              <a:t>7</a:t>
            </a:fld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3333FF"/>
                </a:solidFill>
              </a:rPr>
              <a:t>图</a:t>
            </a:r>
            <a:r>
              <a:rPr lang="en-US" altLang="zh-CN" dirty="0" smtClean="0">
                <a:solidFill>
                  <a:srgbClr val="3333FF"/>
                </a:solidFill>
              </a:rPr>
              <a:t>2-5 MCS-51</a:t>
            </a:r>
            <a:r>
              <a:rPr lang="zh-CN" altLang="en-US" dirty="0" smtClean="0">
                <a:solidFill>
                  <a:srgbClr val="3333FF"/>
                </a:solidFill>
              </a:rPr>
              <a:t>单片机并行口内部结构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FE80C2C-F5AA-4A6B-BB41-E239284328BB}" type="slidenum">
              <a:rPr lang="en-US" altLang="zh-CN" smtClean="0"/>
              <a:t>8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9" y="1051761"/>
            <a:ext cx="8928743" cy="5346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015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标题 3"/>
          <p:cNvSpPr>
            <a:spLocks noGrp="1" noChangeArrowheads="1"/>
          </p:cNvSpPr>
          <p:nvPr>
            <p:ph type="title"/>
          </p:nvPr>
        </p:nvSpPr>
        <p:spPr>
          <a:xfrm>
            <a:off x="683676" y="415601"/>
            <a:ext cx="7673975" cy="609600"/>
          </a:xfrm>
        </p:spPr>
        <p:txBody>
          <a:bodyPr/>
          <a:lstStyle/>
          <a:p>
            <a:pPr eaLnBrk="1" fontAlgn="b" hangingPunct="1"/>
            <a:r>
              <a:rPr lang="en-US" altLang="zh-CN" sz="3200" b="1" dirty="0" smtClean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2.3  MCS-51</a:t>
            </a:r>
            <a:r>
              <a:rPr lang="zh-CN" altLang="en-US" sz="3200" b="1" dirty="0" smtClean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单片机的</a:t>
            </a:r>
            <a:r>
              <a:rPr lang="en-US" altLang="zh-CN" sz="3200" b="1" dirty="0" smtClean="0">
                <a:solidFill>
                  <a:srgbClr val="990000"/>
                </a:solidFill>
                <a:latin typeface="黑体" pitchFamily="49" charset="-122"/>
                <a:ea typeface="黑体" pitchFamily="49" charset="-122"/>
              </a:rPr>
              <a:t>CPU</a:t>
            </a:r>
            <a:r>
              <a:rPr lang="en-US" altLang="zh-CN" sz="3200" b="1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zh-CN" sz="3200" dirty="0" smtClean="0"/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fontAlgn="b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600" b="1" dirty="0" smtClean="0">
                <a:latin typeface="黑体" panose="02010609060101010101" pitchFamily="49" charset="-122"/>
              </a:rPr>
              <a:t>    MCS-51</a:t>
            </a:r>
            <a:r>
              <a:rPr lang="zh-CN" altLang="en-US" sz="2600" b="1" dirty="0" smtClean="0">
                <a:latin typeface="黑体" panose="02010609060101010101" pitchFamily="49" charset="-122"/>
              </a:rPr>
              <a:t>内部的</a:t>
            </a:r>
            <a:r>
              <a:rPr lang="en-US" altLang="zh-CN" sz="2600" b="1" dirty="0" smtClean="0">
                <a:latin typeface="黑体" panose="02010609060101010101" pitchFamily="49" charset="-122"/>
              </a:rPr>
              <a:t>CPU</a:t>
            </a:r>
            <a:r>
              <a:rPr lang="zh-CN" altLang="en-US" sz="2600" b="1" dirty="0" smtClean="0">
                <a:latin typeface="黑体" panose="02010609060101010101" pitchFamily="49" charset="-122"/>
              </a:rPr>
              <a:t>由运算器和控制器所构成。</a:t>
            </a:r>
          </a:p>
          <a:p>
            <a:pPr algn="just" eaLnBrk="1" fontAlgn="b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</a:rPr>
              <a:t>   2.3.1  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</a:rPr>
              <a:t>运算器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600" b="1" dirty="0" smtClean="0">
                <a:solidFill>
                  <a:srgbClr val="9900FF"/>
                </a:solidFill>
                <a:latin typeface="黑体" panose="02010609060101010101" pitchFamily="49" charset="-122"/>
              </a:rPr>
              <a:t>   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．算术逻辑运算单元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ALU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  </a:t>
            </a:r>
            <a:r>
              <a:rPr lang="zh-CN" altLang="en-US" sz="2400" b="1" dirty="0" smtClean="0">
                <a:latin typeface="+mn-ea"/>
              </a:rPr>
              <a:t>进行算术、逻辑运算，还具有位操作功能。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9900FF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   2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．累加器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A 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使用最频繁的寄存器，可写为</a:t>
            </a:r>
            <a:r>
              <a:rPr lang="en-US" altLang="zh-CN" sz="2400" b="1" dirty="0" err="1" smtClean="0">
                <a:latin typeface="+mn-ea"/>
              </a:rPr>
              <a:t>Acc</a:t>
            </a:r>
            <a:r>
              <a:rPr lang="zh-CN" altLang="en-US" sz="2400" b="1" dirty="0" smtClean="0">
                <a:latin typeface="+mn-ea"/>
              </a:rPr>
              <a:t>。作用如下：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（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是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ALU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的输入之一，又是运算结果的存放单元</a:t>
            </a:r>
            <a:r>
              <a:rPr lang="zh-CN" altLang="en-US" sz="2400" b="1" dirty="0" smtClean="0">
                <a:latin typeface="+mn-ea"/>
              </a:rPr>
              <a:t>。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（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数据传送大多都通过累加器</a:t>
            </a:r>
            <a:r>
              <a:rPr lang="en-US" altLang="zh-CN" sz="2400" b="1" dirty="0" smtClean="0">
                <a:solidFill>
                  <a:srgbClr val="3333CC"/>
                </a:solidFill>
                <a:latin typeface="+mn-ea"/>
              </a:rPr>
              <a:t>A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。</a:t>
            </a:r>
            <a:r>
              <a:rPr lang="en-US" altLang="zh-CN" sz="2400" b="1" dirty="0" smtClean="0">
                <a:latin typeface="+mn-ea"/>
              </a:rPr>
              <a:t>A</a:t>
            </a:r>
            <a:r>
              <a:rPr lang="zh-CN" altLang="en-US" sz="2400" b="1" dirty="0" smtClean="0">
                <a:latin typeface="+mn-ea"/>
              </a:rPr>
              <a:t>的进位标志</a:t>
            </a:r>
            <a:r>
              <a:rPr lang="en-US" altLang="zh-CN" sz="2400" b="1" dirty="0" smtClean="0">
                <a:latin typeface="+mn-ea"/>
              </a:rPr>
              <a:t>Cy</a:t>
            </a:r>
            <a:r>
              <a:rPr lang="zh-CN" altLang="en-US" sz="2400" b="1" dirty="0" smtClean="0">
                <a:latin typeface="+mn-ea"/>
              </a:rPr>
              <a:t>同时又是位处理机的</a:t>
            </a:r>
            <a:r>
              <a:rPr lang="zh-CN" altLang="en-US" sz="2400" b="1" dirty="0" smtClean="0">
                <a:solidFill>
                  <a:srgbClr val="3333CC"/>
                </a:solidFill>
                <a:latin typeface="+mn-ea"/>
              </a:rPr>
              <a:t>位累加器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en-US" altLang="zh-CN" sz="2400" b="1" dirty="0" smtClean="0">
              <a:latin typeface="+mn-ea"/>
            </a:endParaRP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b="1" dirty="0" smtClean="0">
                <a:latin typeface="+mn-ea"/>
              </a:rPr>
              <a:t>   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．程序状态字寄存器</a:t>
            </a: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PSW </a:t>
            </a:r>
            <a:r>
              <a:rPr lang="zh-CN" altLang="en-US" sz="2400" b="1" dirty="0" smtClean="0">
                <a:latin typeface="+mn-ea"/>
              </a:rPr>
              <a:t>（格式如下）</a:t>
            </a:r>
          </a:p>
          <a:p>
            <a:pPr marL="0" indent="0" eaLnBrk="1" fontAlgn="b" hangingPunct="1">
              <a:spcBef>
                <a:spcPts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</p:txBody>
      </p:sp>
      <p:sp>
        <p:nvSpPr>
          <p:cNvPr id="44035" name="灯片编号占位符 5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fld id="{43435AEE-7FB2-4F0E-B6BD-A851BA631AD2}" type="slidenum">
              <a:rPr altLang="zh-CN" sz="1100">
                <a:solidFill>
                  <a:srgbClr val="404040"/>
                </a:solidFill>
              </a:rPr>
              <a:pPr algn="ctr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2541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7" descr="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170488"/>
            <a:ext cx="7632700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6502137-571F-40D1-B559-7D6AAEB9431C}" type="slidenum">
              <a:rPr lang="en-US" altLang="zh-CN" smtClean="0"/>
              <a:t>9</a:t>
            </a:fld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微机技术母版">
  <a:themeElements>
    <a:clrScheme name="微机技术母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微机技术母版">
      <a:majorFont>
        <a:latin typeface="Arial"/>
        <a:ea typeface="新宋体"/>
        <a:cs typeface=""/>
      </a:majorFont>
      <a:minorFont>
        <a:latin typeface="Arial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微机技术母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5654</TotalTime>
  <Pages>0</Pages>
  <Words>5154</Words>
  <Characters>0</Characters>
  <Application>Microsoft Office PowerPoint</Application>
  <DocSecurity>0</DocSecurity>
  <PresentationFormat>全屏显示(4:3)</PresentationFormat>
  <Lines>0</Lines>
  <Paragraphs>471</Paragraphs>
  <Slides>53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0" baseType="lpstr">
      <vt:lpstr>黑体</vt:lpstr>
      <vt:lpstr>华文新魏</vt:lpstr>
      <vt:lpstr>楷体_GB2312</vt:lpstr>
      <vt:lpstr>宋体</vt:lpstr>
      <vt:lpstr>新宋体</vt:lpstr>
      <vt:lpstr>Arial</vt:lpstr>
      <vt:lpstr>Arial Black</vt:lpstr>
      <vt:lpstr>Calibri</vt:lpstr>
      <vt:lpstr>Cambria Math</vt:lpstr>
      <vt:lpstr>Franklin Gothic Book</vt:lpstr>
      <vt:lpstr>Helvetica</vt:lpstr>
      <vt:lpstr>Times</vt:lpstr>
      <vt:lpstr>Times New Roman</vt:lpstr>
      <vt:lpstr>Wingdings</vt:lpstr>
      <vt:lpstr>演示文稿4</vt:lpstr>
      <vt:lpstr>微机技术母版</vt:lpstr>
      <vt:lpstr>位图图像</vt:lpstr>
      <vt:lpstr> 第2章  MCS-51单片机硬件组成</vt:lpstr>
      <vt:lpstr>PowerPoint 演示文稿</vt:lpstr>
      <vt:lpstr>   2.2  AT89C51单片机的引脚介绍      双列直插封装（DIP40）如图2-2所示。PLCC封装44脚如图2-3所示。AT89S51主要增强了时钟频率由24MHz提高到33MHz，特殊寄存器组由21个增多为26个。</vt:lpstr>
      <vt:lpstr> DIP封装40引脚按功能分为三类，如图2-4所示：</vt:lpstr>
      <vt:lpstr>PowerPoint 演示文稿</vt:lpstr>
      <vt:lpstr>PowerPoint 演示文稿</vt:lpstr>
      <vt:lpstr>PowerPoint 演示文稿</vt:lpstr>
      <vt:lpstr>图2-5 MCS-51单片机并行口内部结构</vt:lpstr>
      <vt:lpstr>2.3  MCS-51单片机的CPU </vt:lpstr>
      <vt:lpstr>PowerPoint 演示文稿</vt:lpstr>
      <vt:lpstr>2.3.2 控制器</vt:lpstr>
      <vt:lpstr>2.4  存储器的结构</vt:lpstr>
      <vt:lpstr>计算机语言的比较与程序存储</vt:lpstr>
      <vt:lpstr>2.4.1  程序存储器空间 </vt:lpstr>
      <vt:lpstr>2.4.2 内部数据存储器空间 </vt:lpstr>
      <vt:lpstr>PowerPoint 演示文稿</vt:lpstr>
      <vt:lpstr>PowerPoint 演示文稿</vt:lpstr>
      <vt:lpstr>PowerPoint 演示文稿</vt:lpstr>
      <vt:lpstr>2.4.3 特殊功能寄存器（SFR）</vt:lpstr>
      <vt:lpstr>PowerPoint 演示文稿</vt:lpstr>
      <vt:lpstr>PowerPoint 演示文稿</vt:lpstr>
      <vt:lpstr>2.4.4  位地址空间</vt:lpstr>
      <vt:lpstr>特殊功能寄存器SFR为83个可寻址位，如表2-5。</vt:lpstr>
      <vt:lpstr>PowerPoint 演示文稿</vt:lpstr>
      <vt:lpstr> 2.5 MCS-51单片机的并行I/O端口</vt:lpstr>
      <vt:lpstr>2. 工作过程分析 </vt:lpstr>
      <vt:lpstr>P0作输入口应用：</vt:lpstr>
      <vt:lpstr>（2）P0口作为地址或数据复合总线应用</vt:lpstr>
      <vt:lpstr>P0口作为复合总线方式电路作为数据输入时，如图2-14所示：</vt:lpstr>
      <vt:lpstr>3．P0口的特点</vt:lpstr>
      <vt:lpstr>2.5.2  P1端口</vt:lpstr>
      <vt:lpstr> 2．工作过程分析</vt:lpstr>
      <vt:lpstr> 2.5.3  P2口</vt:lpstr>
      <vt:lpstr>PowerPoint 演示文稿</vt:lpstr>
      <vt:lpstr>PowerPoint 演示文稿</vt:lpstr>
      <vt:lpstr>PowerPoint 演示文稿</vt:lpstr>
      <vt:lpstr>2.5.4  P3口</vt:lpstr>
      <vt:lpstr>PowerPoint 演示文稿</vt:lpstr>
      <vt:lpstr>PowerPoint 演示文稿</vt:lpstr>
      <vt:lpstr>PowerPoint 演示文稿</vt:lpstr>
      <vt:lpstr>3．P3口的特点</vt:lpstr>
      <vt:lpstr>2.6 CPU时序、时钟电路和复位电路</vt:lpstr>
      <vt:lpstr>PowerPoint 演示文稿</vt:lpstr>
      <vt:lpstr>2.6.2 机器周期、指令周期与指令时序</vt:lpstr>
      <vt:lpstr>PowerPoint 演示文稿</vt:lpstr>
      <vt:lpstr>PowerPoint 演示文稿</vt:lpstr>
      <vt:lpstr>PowerPoint 演示文稿</vt:lpstr>
      <vt:lpstr>2.6.3  复位操作和复位电路</vt:lpstr>
      <vt:lpstr>2.复位电路</vt:lpstr>
      <vt:lpstr>2.7  单片机的节电工作方式</vt:lpstr>
      <vt:lpstr>PowerPoint 演示文稿</vt:lpstr>
      <vt:lpstr>PowerPoint 演示文稿</vt:lpstr>
      <vt:lpstr>PowerPoint 演示文稿</vt:lpstr>
    </vt:vector>
  </TitlesOfParts>
  <Company>hit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zyg</dc:creator>
  <cp:lastModifiedBy>OurEDA</cp:lastModifiedBy>
  <cp:revision>759</cp:revision>
  <dcterms:created xsi:type="dcterms:W3CDTF">2004-03-16T08:31:00Z</dcterms:created>
  <dcterms:modified xsi:type="dcterms:W3CDTF">2020-06-05T00:51:23Z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